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1.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 id="2147483663" r:id="rId2"/>
  </p:sldMasterIdLst>
  <p:notesMasterIdLst>
    <p:notesMasterId r:id="rId21"/>
  </p:notesMasterIdLst>
  <p:sldIdLst>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Lst>
  <p:sldSz cx="9144000" cy="5143500" type="screen16x9"/>
  <p:notesSz cx="6858000" cy="9144000"/>
  <p:embeddedFontLst>
    <p:embeddedFont>
      <p:font typeface="Nunito" pitchFamily="2" charset="77"/>
      <p:regular r:id="rId22"/>
      <p:bold r:id="rId23"/>
      <p:italic r:id="rId24"/>
      <p:boldItalic r:id="rId25"/>
    </p:embeddedFont>
    <p:embeddedFont>
      <p:font typeface="Nunito Medium" pitchFamily="2" charset="77"/>
      <p:regular r:id="rId26"/>
      <p:bold r:id="rId27"/>
      <p:italic r:id="rId28"/>
      <p:boldItalic r:id="rId29"/>
    </p:embeddedFont>
    <p:embeddedFont>
      <p:font typeface="Nunito SemiBold" pitchFamily="2" charset="77"/>
      <p:regular r:id="rId30"/>
      <p:bold r:id="rId31"/>
      <p:italic r:id="rId32"/>
      <p:boldItalic r:id="rId33"/>
    </p:embeddedFont>
    <p:embeddedFont>
      <p:font typeface="Proxima Nova" panose="02000506030000020004" pitchFamily="2" charset="0"/>
      <p:regular r:id="rId34"/>
      <p:bold r:id="rId35"/>
      <p:italic r:id="rId36"/>
      <p:boldItalic r:id="rId37"/>
    </p:embeddedFont>
    <p:embeddedFont>
      <p:font typeface="Roboto" panose="020000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annah Lili" initials="" lastIdx="1" clrIdx="0"/>
  <p:cmAuthor id="1" name="Franck Porteous"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39" d="100"/>
          <a:sy n="139" d="100"/>
        </p:scale>
        <p:origin x="176" y="53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commentAuthors" Target="commen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20.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23-07-28T21:54:54.262" idx="1">
    <p:pos x="2976" y="1461"/>
    <p:text>Potentially add point saying "Further statistical analysis could be done at a larger scale which would elucidate trends towards the correlation between tidal gauge and alytmetry data"
Additionally future modeling of incorporating RSL of a tidal gauge during and after a storm should have finer resolution and therefore make better predictions of local effects of storm recovery.</p:text>
  </p:cm>
  <p:cm authorId="1" dt="2023-07-28T21:54:54.262" idx="1">
    <p:pos x="2976" y="1461"/>
    <p:text>Yes!
additionally, you can mention that if we have time (the analysis we ddin't do but that were suggested in discord):
- Comparing Daily Minimum, Maximum, and Average
- Using Standard Deviation for Hourly Mean</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ncdc.noaa.gov/gibbs/html/GRD-1/IR/2017-09-20-00"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ncdc.noaa.gov/gibbs/html/GRD-1/IR/2017-09-20-03"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5c6c66b939_6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5c6c66b939_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5c7072db00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5c7072db00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JAMES: Future modeling projections that are needed for local SSH predictions, especially in comparison to local current, temperature changes, and salinity changes, and bottom drag.</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4e469d93f9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4e469d93f9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5c2e2474cb_4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5c2e2474cb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5c2e2474cb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5c2e2474cb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25c2e2474cb_4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25c2e2474cb_4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5c2e2474cb_4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5c2e2474cb_4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5c2e2474cb_4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5c2e2474cb_4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5c2e2474cb_4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5c2e2474cb_4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5c223bc760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5c223bc760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c2e2474cb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c2e2474cb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FAITH</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5c223bc76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5c223bc76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AIZAT: </a:t>
            </a:r>
            <a:endParaRPr/>
          </a:p>
          <a:p>
            <a:pPr marL="0" lvl="0" indent="0" algn="l" rtl="0">
              <a:spcBef>
                <a:spcPts val="0"/>
              </a:spcBef>
              <a:spcAft>
                <a:spcPts val="0"/>
              </a:spcAft>
              <a:buNone/>
            </a:pPr>
            <a:r>
              <a:rPr lang="en"/>
              <a:t>Sandy Category 3 at the time of landfall</a:t>
            </a:r>
            <a:endParaRPr/>
          </a:p>
          <a:p>
            <a:pPr marL="0" lvl="0" indent="0" algn="l" rtl="0">
              <a:spcBef>
                <a:spcPts val="0"/>
              </a:spcBef>
              <a:spcAft>
                <a:spcPts val="0"/>
              </a:spcAft>
              <a:buNone/>
            </a:pPr>
            <a:r>
              <a:rPr lang="en"/>
              <a:t>Max Intensity  100 kt (Oct 25 05Z), 940 mb (Oct 29 18Z), Total Duration 11 (days)</a:t>
            </a:r>
            <a:endParaRPr/>
          </a:p>
          <a:p>
            <a:pPr marL="0" lvl="0" indent="0" algn="l" rtl="0">
              <a:spcBef>
                <a:spcPts val="0"/>
              </a:spcBef>
              <a:spcAft>
                <a:spcPts val="0"/>
              </a:spcAft>
              <a:buNone/>
            </a:pPr>
            <a:endParaRPr/>
          </a:p>
          <a:p>
            <a:pPr marL="0" lvl="0" indent="0" algn="l" rtl="0">
              <a:spcBef>
                <a:spcPts val="0"/>
              </a:spcBef>
              <a:spcAft>
                <a:spcPts val="0"/>
              </a:spcAft>
              <a:buNone/>
            </a:pPr>
            <a:r>
              <a:rPr lang="en"/>
              <a:t>Maria category 5 at the time of landfall</a:t>
            </a:r>
            <a:endParaRPr/>
          </a:p>
          <a:p>
            <a:pPr marL="0" lvl="0" indent="0" algn="l" rtl="0">
              <a:spcBef>
                <a:spcPts val="0"/>
              </a:spcBef>
              <a:spcAft>
                <a:spcPts val="0"/>
              </a:spcAft>
              <a:buNone/>
            </a:pPr>
            <a:r>
              <a:rPr lang="en"/>
              <a:t>Max intensity 150 kt (</a:t>
            </a:r>
            <a:r>
              <a:rPr lang="en" u="sng">
                <a:solidFill>
                  <a:schemeClr val="hlink"/>
                </a:solidFill>
                <a:hlinkClick r:id="rId3"/>
              </a:rPr>
              <a:t>Sep 20 00Z</a:t>
            </a:r>
            <a:r>
              <a:rPr lang="en"/>
              <a:t>), 908 mb (</a:t>
            </a:r>
            <a:r>
              <a:rPr lang="en" u="sng">
                <a:solidFill>
                  <a:schemeClr val="hlink"/>
                </a:solidFill>
                <a:hlinkClick r:id="rId4"/>
              </a:rPr>
              <a:t>Sep 20 03Z</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Typhoon Ketsana </a:t>
            </a:r>
            <a:endParaRPr/>
          </a:p>
          <a:p>
            <a:pPr marL="0" lvl="0" indent="0" algn="l" rtl="0">
              <a:spcBef>
                <a:spcPts val="0"/>
              </a:spcBef>
              <a:spcAft>
                <a:spcPts val="0"/>
              </a:spcAft>
              <a:buNone/>
            </a:pPr>
            <a:r>
              <a:rPr lang="en"/>
              <a:t>90 kt (Sep 28 12Z), 955 mb (Sep 28 18Z)</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5c2e2474c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5c2e2474c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AYMAN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5c2e2474cb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5c2e2474cb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AYMAN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5c2e2474cb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5c2e2474cb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HANNAH</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5c2e2474cb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5c2e2474cb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HANNAH</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5c2e2474cb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5c2e2474cb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Franck</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25c2e2474cb_2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25c2e2474cb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FRANCK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2"/>
        <p:cNvGrpSpPr/>
        <p:nvPr/>
      </p:nvGrpSpPr>
      <p:grpSpPr>
        <a:xfrm>
          <a:off x="0" y="0"/>
          <a:ext cx="0" cy="0"/>
          <a:chOff x="0" y="0"/>
          <a:chExt cx="0" cy="0"/>
        </a:xfrm>
      </p:grpSpPr>
      <p:pic>
        <p:nvPicPr>
          <p:cNvPr id="63" name="Google Shape;63;p15"/>
          <p:cNvPicPr preferRelativeResize="0"/>
          <p:nvPr/>
        </p:nvPicPr>
        <p:blipFill rotWithShape="1">
          <a:blip r:embed="rId2">
            <a:alphaModFix/>
          </a:blip>
          <a:srcRect t="18639"/>
          <a:stretch/>
        </p:blipFill>
        <p:spPr>
          <a:xfrm>
            <a:off x="0" y="4830050"/>
            <a:ext cx="9144001" cy="311700"/>
          </a:xfrm>
          <a:prstGeom prst="rect">
            <a:avLst/>
          </a:prstGeom>
          <a:noFill/>
          <a:ln>
            <a:noFill/>
          </a:ln>
        </p:spPr>
      </p:pic>
      <p:sp>
        <p:nvSpPr>
          <p:cNvPr id="64" name="Google Shape;6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Font typeface="Nunito SemiBold"/>
              <a:buNone/>
              <a:defRPr>
                <a:latin typeface="Nunito SemiBold"/>
                <a:ea typeface="Nunito SemiBold"/>
                <a:cs typeface="Nunito SemiBold"/>
                <a:sym typeface="Nunito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lnSpc>
                <a:spcPct val="150000"/>
              </a:lnSpc>
              <a:spcBef>
                <a:spcPts val="0"/>
              </a:spcBef>
              <a:spcAft>
                <a:spcPts val="0"/>
              </a:spcAft>
              <a:buSzPts val="1800"/>
              <a:buFont typeface="Nunito Medium"/>
              <a:buChar char="●"/>
              <a:defRPr>
                <a:latin typeface="Nunito Medium"/>
                <a:ea typeface="Nunito Medium"/>
                <a:cs typeface="Nunito Medium"/>
                <a:sym typeface="Nunito Medium"/>
              </a:defRPr>
            </a:lvl1pPr>
            <a:lvl2pPr marL="914400" lvl="1" indent="-317500" rtl="0">
              <a:lnSpc>
                <a:spcPct val="150000"/>
              </a:lnSpc>
              <a:spcBef>
                <a:spcPts val="0"/>
              </a:spcBef>
              <a:spcAft>
                <a:spcPts val="0"/>
              </a:spcAft>
              <a:buSzPts val="1400"/>
              <a:buFont typeface="Nunito Medium"/>
              <a:buChar char="○"/>
              <a:defRPr>
                <a:latin typeface="Nunito Medium"/>
                <a:ea typeface="Nunito Medium"/>
                <a:cs typeface="Nunito Medium"/>
                <a:sym typeface="Nunito Medium"/>
              </a:defRPr>
            </a:lvl2pPr>
            <a:lvl3pPr marL="1371600" lvl="2" indent="-317500" rtl="0">
              <a:lnSpc>
                <a:spcPct val="150000"/>
              </a:lnSpc>
              <a:spcBef>
                <a:spcPts val="0"/>
              </a:spcBef>
              <a:spcAft>
                <a:spcPts val="0"/>
              </a:spcAft>
              <a:buSzPts val="1400"/>
              <a:buFont typeface="Nunito Medium"/>
              <a:buChar char="■"/>
              <a:defRPr>
                <a:latin typeface="Nunito Medium"/>
                <a:ea typeface="Nunito Medium"/>
                <a:cs typeface="Nunito Medium"/>
                <a:sym typeface="Nunito Medium"/>
              </a:defRPr>
            </a:lvl3pPr>
            <a:lvl4pPr marL="1828800" lvl="3" indent="-317500" rtl="0">
              <a:lnSpc>
                <a:spcPct val="150000"/>
              </a:lnSpc>
              <a:spcBef>
                <a:spcPts val="0"/>
              </a:spcBef>
              <a:spcAft>
                <a:spcPts val="0"/>
              </a:spcAft>
              <a:buSzPts val="1400"/>
              <a:buFont typeface="Nunito Medium"/>
              <a:buChar char="●"/>
              <a:defRPr>
                <a:latin typeface="Nunito Medium"/>
                <a:ea typeface="Nunito Medium"/>
                <a:cs typeface="Nunito Medium"/>
                <a:sym typeface="Nunito Medium"/>
              </a:defRPr>
            </a:lvl4pPr>
            <a:lvl5pPr marL="2286000" lvl="4" indent="-317500" rtl="0">
              <a:lnSpc>
                <a:spcPct val="150000"/>
              </a:lnSpc>
              <a:spcBef>
                <a:spcPts val="0"/>
              </a:spcBef>
              <a:spcAft>
                <a:spcPts val="0"/>
              </a:spcAft>
              <a:buSzPts val="1400"/>
              <a:buFont typeface="Nunito Medium"/>
              <a:buChar char="○"/>
              <a:defRPr>
                <a:latin typeface="Nunito Medium"/>
                <a:ea typeface="Nunito Medium"/>
                <a:cs typeface="Nunito Medium"/>
                <a:sym typeface="Nunito Medium"/>
              </a:defRPr>
            </a:lvl5pPr>
            <a:lvl6pPr marL="2743200" lvl="5" indent="-317500" rtl="0">
              <a:lnSpc>
                <a:spcPct val="150000"/>
              </a:lnSpc>
              <a:spcBef>
                <a:spcPts val="0"/>
              </a:spcBef>
              <a:spcAft>
                <a:spcPts val="0"/>
              </a:spcAft>
              <a:buSzPts val="1400"/>
              <a:buFont typeface="Nunito Medium"/>
              <a:buChar char="■"/>
              <a:defRPr>
                <a:latin typeface="Nunito Medium"/>
                <a:ea typeface="Nunito Medium"/>
                <a:cs typeface="Nunito Medium"/>
                <a:sym typeface="Nunito Medium"/>
              </a:defRPr>
            </a:lvl6pPr>
            <a:lvl7pPr marL="3200400" lvl="6" indent="-317500" rtl="0">
              <a:lnSpc>
                <a:spcPct val="150000"/>
              </a:lnSpc>
              <a:spcBef>
                <a:spcPts val="0"/>
              </a:spcBef>
              <a:spcAft>
                <a:spcPts val="0"/>
              </a:spcAft>
              <a:buSzPts val="1400"/>
              <a:buFont typeface="Nunito Medium"/>
              <a:buChar char="●"/>
              <a:defRPr>
                <a:latin typeface="Nunito Medium"/>
                <a:ea typeface="Nunito Medium"/>
                <a:cs typeface="Nunito Medium"/>
                <a:sym typeface="Nunito Medium"/>
              </a:defRPr>
            </a:lvl7pPr>
            <a:lvl8pPr marL="3657600" lvl="7" indent="-317500" rtl="0">
              <a:lnSpc>
                <a:spcPct val="150000"/>
              </a:lnSpc>
              <a:spcBef>
                <a:spcPts val="0"/>
              </a:spcBef>
              <a:spcAft>
                <a:spcPts val="0"/>
              </a:spcAft>
              <a:buSzPts val="1400"/>
              <a:buFont typeface="Nunito Medium"/>
              <a:buChar char="○"/>
              <a:defRPr>
                <a:latin typeface="Nunito Medium"/>
                <a:ea typeface="Nunito Medium"/>
                <a:cs typeface="Nunito Medium"/>
                <a:sym typeface="Nunito Medium"/>
              </a:defRPr>
            </a:lvl8pPr>
            <a:lvl9pPr marL="4114800" lvl="8" indent="-317500" rtl="0">
              <a:lnSpc>
                <a:spcPct val="150000"/>
              </a:lnSpc>
              <a:spcBef>
                <a:spcPts val="0"/>
              </a:spcBef>
              <a:spcAft>
                <a:spcPts val="0"/>
              </a:spcAft>
              <a:buSzPts val="1400"/>
              <a:buFont typeface="Nunito Medium"/>
              <a:buChar char="■"/>
              <a:defRPr>
                <a:latin typeface="Nunito Medium"/>
                <a:ea typeface="Nunito Medium"/>
                <a:cs typeface="Nunito Medium"/>
                <a:sym typeface="Nunito Medium"/>
              </a:defRPr>
            </a:lvl9pPr>
          </a:lstStyle>
          <a:p>
            <a:endParaRPr/>
          </a:p>
        </p:txBody>
      </p:sp>
      <p:sp>
        <p:nvSpPr>
          <p:cNvPr id="66" name="Google Shape;66;p15"/>
          <p:cNvSpPr/>
          <p:nvPr/>
        </p:nvSpPr>
        <p:spPr>
          <a:xfrm>
            <a:off x="7353300" y="0"/>
            <a:ext cx="1790700" cy="120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txBox="1"/>
          <p:nvPr/>
        </p:nvSpPr>
        <p:spPr>
          <a:xfrm>
            <a:off x="7723950" y="188700"/>
            <a:ext cx="10494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latin typeface="Nunito"/>
                <a:ea typeface="Nunito"/>
                <a:cs typeface="Nunito"/>
                <a:sym typeface="Nunito"/>
              </a:rPr>
              <a:t>[Speaker Zoom video]</a:t>
            </a:r>
            <a:endParaRPr i="1">
              <a:latin typeface="Nunito"/>
              <a:ea typeface="Nunito"/>
              <a:cs typeface="Nunito"/>
              <a:sym typeface="Nunito"/>
            </a:endParaRPr>
          </a:p>
        </p:txBody>
      </p:sp>
      <p:sp>
        <p:nvSpPr>
          <p:cNvPr id="68" name="Google Shape;68;p15"/>
          <p:cNvSpPr txBox="1"/>
          <p:nvPr/>
        </p:nvSpPr>
        <p:spPr>
          <a:xfrm>
            <a:off x="90525" y="4811400"/>
            <a:ext cx="4092300" cy="31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Proxima Nova"/>
                <a:ea typeface="Proxima Nova"/>
                <a:cs typeface="Proxima Nova"/>
                <a:sym typeface="Proxima Nova"/>
              </a:rPr>
              <a:t>Project title</a:t>
            </a:r>
            <a:endParaRPr sz="1200" b="1">
              <a:latin typeface="Proxima Nova"/>
              <a:ea typeface="Proxima Nova"/>
              <a:cs typeface="Proxima Nova"/>
              <a:sym typeface="Proxima Nova"/>
            </a:endParaRPr>
          </a:p>
        </p:txBody>
      </p:sp>
      <p:sp>
        <p:nvSpPr>
          <p:cNvPr id="69" name="Google Shape;69;p15"/>
          <p:cNvSpPr txBox="1"/>
          <p:nvPr/>
        </p:nvSpPr>
        <p:spPr>
          <a:xfrm>
            <a:off x="8472450" y="4811400"/>
            <a:ext cx="548700" cy="311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sz="1200">
                <a:solidFill>
                  <a:srgbClr val="202729"/>
                </a:solidFill>
                <a:latin typeface="Proxima Nova"/>
                <a:ea typeface="Proxima Nova"/>
                <a:cs typeface="Proxima Nova"/>
                <a:sym typeface="Proxima Nova"/>
              </a:rPr>
              <a:t>‹#›</a:t>
            </a:fld>
            <a:endParaRPr sz="1200">
              <a:solidFill>
                <a:srgbClr val="202729"/>
              </a:solidFill>
              <a:latin typeface="Proxima Nova"/>
              <a:ea typeface="Proxima Nova"/>
              <a:cs typeface="Proxima Nova"/>
              <a:sym typeface="Proxima Nova"/>
            </a:endParaRPr>
          </a:p>
        </p:txBody>
      </p:sp>
      <p:pic>
        <p:nvPicPr>
          <p:cNvPr id="70" name="Google Shape;70;p15"/>
          <p:cNvPicPr preferRelativeResize="0"/>
          <p:nvPr/>
        </p:nvPicPr>
        <p:blipFill rotWithShape="1">
          <a:blip r:embed="rId3">
            <a:alphaModFix/>
          </a:blip>
          <a:srcRect r="71815"/>
          <a:stretch/>
        </p:blipFill>
        <p:spPr>
          <a:xfrm>
            <a:off x="4439574" y="4848700"/>
            <a:ext cx="264850" cy="2744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1"/>
        <p:cNvGrpSpPr/>
        <p:nvPr/>
      </p:nvGrpSpPr>
      <p:grpSpPr>
        <a:xfrm>
          <a:off x="0" y="0"/>
          <a:ext cx="0" cy="0"/>
          <a:chOff x="0" y="0"/>
          <a:chExt cx="0" cy="0"/>
        </a:xfrm>
      </p:grpSpPr>
      <p:sp>
        <p:nvSpPr>
          <p:cNvPr id="72" name="Google Shape;72;p16"/>
          <p:cNvSpPr/>
          <p:nvPr/>
        </p:nvSpPr>
        <p:spPr>
          <a:xfrm>
            <a:off x="4572000" y="-1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rtl="0">
              <a:spcBef>
                <a:spcPts val="0"/>
              </a:spcBef>
              <a:spcAft>
                <a:spcPts val="0"/>
              </a:spcAft>
              <a:buSzPts val="4000"/>
              <a:buFont typeface="Nunito SemiBold"/>
              <a:buNone/>
              <a:defRPr sz="4000">
                <a:latin typeface="Nunito SemiBold"/>
                <a:ea typeface="Nunito SemiBold"/>
                <a:cs typeface="Nunito SemiBold"/>
                <a:sym typeface="Nunito SemiBold"/>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4" name="Google Shape;74;p1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100"/>
              <a:buFont typeface="Nunito Medium"/>
              <a:buNone/>
              <a:defRPr sz="2100">
                <a:latin typeface="Nunito Medium"/>
                <a:ea typeface="Nunito Medium"/>
                <a:cs typeface="Nunito Medium"/>
                <a:sym typeface="Nunito Medium"/>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5" name="Google Shape;75;p1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Clr>
                <a:schemeClr val="lt2"/>
              </a:buClr>
              <a:buSzPts val="1800"/>
              <a:buChar char="●"/>
              <a:defRPr>
                <a:solidFill>
                  <a:schemeClr val="lt2"/>
                </a:solidFill>
              </a:defRPr>
            </a:lvl1pPr>
            <a:lvl2pPr marL="914400" lvl="1" indent="-317500" rtl="0">
              <a:spcBef>
                <a:spcPts val="0"/>
              </a:spcBef>
              <a:spcAft>
                <a:spcPts val="0"/>
              </a:spcAft>
              <a:buClr>
                <a:schemeClr val="lt2"/>
              </a:buClr>
              <a:buSzPts val="1400"/>
              <a:buChar char="○"/>
              <a:defRPr>
                <a:solidFill>
                  <a:schemeClr val="lt2"/>
                </a:solidFill>
              </a:defRPr>
            </a:lvl2pPr>
            <a:lvl3pPr marL="1371600" lvl="2" indent="-317500" rtl="0">
              <a:spcBef>
                <a:spcPts val="0"/>
              </a:spcBef>
              <a:spcAft>
                <a:spcPts val="0"/>
              </a:spcAft>
              <a:buClr>
                <a:schemeClr val="lt2"/>
              </a:buClr>
              <a:buSzPts val="1400"/>
              <a:buChar char="■"/>
              <a:defRPr>
                <a:solidFill>
                  <a:schemeClr val="lt2"/>
                </a:solidFill>
              </a:defRPr>
            </a:lvl3pPr>
            <a:lvl4pPr marL="1828800" lvl="3" indent="-317500" rtl="0">
              <a:spcBef>
                <a:spcPts val="0"/>
              </a:spcBef>
              <a:spcAft>
                <a:spcPts val="0"/>
              </a:spcAft>
              <a:buClr>
                <a:schemeClr val="lt2"/>
              </a:buClr>
              <a:buSzPts val="1400"/>
              <a:buChar char="●"/>
              <a:defRPr>
                <a:solidFill>
                  <a:schemeClr val="lt2"/>
                </a:solidFill>
              </a:defRPr>
            </a:lvl4pPr>
            <a:lvl5pPr marL="2286000" lvl="4" indent="-317500" rtl="0">
              <a:spcBef>
                <a:spcPts val="0"/>
              </a:spcBef>
              <a:spcAft>
                <a:spcPts val="0"/>
              </a:spcAft>
              <a:buClr>
                <a:schemeClr val="lt2"/>
              </a:buClr>
              <a:buSzPts val="1400"/>
              <a:buChar char="○"/>
              <a:defRPr>
                <a:solidFill>
                  <a:schemeClr val="lt2"/>
                </a:solidFill>
              </a:defRPr>
            </a:lvl5pPr>
            <a:lvl6pPr marL="2743200" lvl="5" indent="-317500" rtl="0">
              <a:spcBef>
                <a:spcPts val="0"/>
              </a:spcBef>
              <a:spcAft>
                <a:spcPts val="0"/>
              </a:spcAft>
              <a:buClr>
                <a:schemeClr val="lt2"/>
              </a:buClr>
              <a:buSzPts val="1400"/>
              <a:buChar char="■"/>
              <a:defRPr>
                <a:solidFill>
                  <a:schemeClr val="lt2"/>
                </a:solidFill>
              </a:defRPr>
            </a:lvl6pPr>
            <a:lvl7pPr marL="3200400" lvl="6" indent="-317500" rtl="0">
              <a:spcBef>
                <a:spcPts val="0"/>
              </a:spcBef>
              <a:spcAft>
                <a:spcPts val="0"/>
              </a:spcAft>
              <a:buClr>
                <a:schemeClr val="lt2"/>
              </a:buClr>
              <a:buSzPts val="1400"/>
              <a:buChar char="●"/>
              <a:defRPr>
                <a:solidFill>
                  <a:schemeClr val="lt2"/>
                </a:solidFill>
              </a:defRPr>
            </a:lvl7pPr>
            <a:lvl8pPr marL="3657600" lvl="7" indent="-317500" rtl="0">
              <a:spcBef>
                <a:spcPts val="0"/>
              </a:spcBef>
              <a:spcAft>
                <a:spcPts val="0"/>
              </a:spcAft>
              <a:buClr>
                <a:schemeClr val="lt2"/>
              </a:buClr>
              <a:buSzPts val="1400"/>
              <a:buChar char="○"/>
              <a:defRPr>
                <a:solidFill>
                  <a:schemeClr val="lt2"/>
                </a:solidFill>
              </a:defRPr>
            </a:lvl8pPr>
            <a:lvl9pPr marL="4114800" lvl="8" indent="-317500" rtl="0">
              <a:spcBef>
                <a:spcPts val="0"/>
              </a:spcBef>
              <a:spcAft>
                <a:spcPts val="0"/>
              </a:spcAft>
              <a:buClr>
                <a:schemeClr val="lt2"/>
              </a:buClr>
              <a:buSzPts val="1400"/>
              <a:buChar char="■"/>
              <a:defRPr>
                <a:solidFill>
                  <a:schemeClr val="lt2"/>
                </a:solidFill>
              </a:defRPr>
            </a:lvl9pPr>
          </a:lstStyle>
          <a:p>
            <a:endParaRPr/>
          </a:p>
        </p:txBody>
      </p:sp>
      <p:sp>
        <p:nvSpPr>
          <p:cNvPr id="76" name="Google Shape;76;p16"/>
          <p:cNvSpPr/>
          <p:nvPr/>
        </p:nvSpPr>
        <p:spPr>
          <a:xfrm>
            <a:off x="7353300" y="0"/>
            <a:ext cx="1790700" cy="120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6"/>
          <p:cNvSpPr txBox="1"/>
          <p:nvPr/>
        </p:nvSpPr>
        <p:spPr>
          <a:xfrm>
            <a:off x="7723950" y="188700"/>
            <a:ext cx="10494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latin typeface="Nunito"/>
                <a:ea typeface="Nunito"/>
                <a:cs typeface="Nunito"/>
                <a:sym typeface="Nunito"/>
              </a:rPr>
              <a:t>[Speaker Zoom video]</a:t>
            </a:r>
            <a:endParaRPr i="1">
              <a:latin typeface="Nunito"/>
              <a:ea typeface="Nunito"/>
              <a:cs typeface="Nunito"/>
              <a:sym typeface="Nunito"/>
            </a:endParaRPr>
          </a:p>
        </p:txBody>
      </p:sp>
      <p:pic>
        <p:nvPicPr>
          <p:cNvPr id="78" name="Google Shape;78;p16"/>
          <p:cNvPicPr preferRelativeResize="0"/>
          <p:nvPr/>
        </p:nvPicPr>
        <p:blipFill rotWithShape="1">
          <a:blip r:embed="rId2">
            <a:alphaModFix/>
          </a:blip>
          <a:srcRect t="18639"/>
          <a:stretch/>
        </p:blipFill>
        <p:spPr>
          <a:xfrm>
            <a:off x="0" y="4830049"/>
            <a:ext cx="9144001" cy="327000"/>
          </a:xfrm>
          <a:prstGeom prst="rect">
            <a:avLst/>
          </a:prstGeom>
          <a:noFill/>
          <a:ln>
            <a:noFill/>
          </a:ln>
        </p:spPr>
      </p:pic>
      <p:sp>
        <p:nvSpPr>
          <p:cNvPr id="79" name="Google Shape;79;p16"/>
          <p:cNvSpPr txBox="1"/>
          <p:nvPr/>
        </p:nvSpPr>
        <p:spPr>
          <a:xfrm>
            <a:off x="90525" y="4811400"/>
            <a:ext cx="4092300" cy="31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Proxima Nova"/>
                <a:ea typeface="Proxima Nova"/>
                <a:cs typeface="Proxima Nova"/>
                <a:sym typeface="Proxima Nova"/>
              </a:rPr>
              <a:t>Group name ⦁ Project title</a:t>
            </a:r>
            <a:endParaRPr sz="1200" b="1">
              <a:latin typeface="Proxima Nova"/>
              <a:ea typeface="Proxima Nova"/>
              <a:cs typeface="Proxima Nova"/>
              <a:sym typeface="Proxima Nova"/>
            </a:endParaRPr>
          </a:p>
        </p:txBody>
      </p:sp>
      <p:sp>
        <p:nvSpPr>
          <p:cNvPr id="80" name="Google Shape;80;p16"/>
          <p:cNvSpPr txBox="1"/>
          <p:nvPr/>
        </p:nvSpPr>
        <p:spPr>
          <a:xfrm>
            <a:off x="8472450" y="4811400"/>
            <a:ext cx="548700" cy="311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sz="1200">
                <a:solidFill>
                  <a:srgbClr val="202729"/>
                </a:solidFill>
                <a:latin typeface="Proxima Nova"/>
                <a:ea typeface="Proxima Nova"/>
                <a:cs typeface="Proxima Nova"/>
                <a:sym typeface="Proxima Nova"/>
              </a:rPr>
              <a:t>‹#›</a:t>
            </a:fld>
            <a:endParaRPr sz="1200">
              <a:solidFill>
                <a:srgbClr val="202729"/>
              </a:solidFill>
              <a:latin typeface="Proxima Nova"/>
              <a:ea typeface="Proxima Nova"/>
              <a:cs typeface="Proxima Nova"/>
              <a:sym typeface="Proxima Nova"/>
            </a:endParaRPr>
          </a:p>
        </p:txBody>
      </p:sp>
      <p:pic>
        <p:nvPicPr>
          <p:cNvPr id="81" name="Google Shape;81;p16"/>
          <p:cNvPicPr preferRelativeResize="0"/>
          <p:nvPr/>
        </p:nvPicPr>
        <p:blipFill rotWithShape="1">
          <a:blip r:embed="rId3">
            <a:alphaModFix/>
          </a:blip>
          <a:srcRect r="71815"/>
          <a:stretch/>
        </p:blipFill>
        <p:spPr>
          <a:xfrm>
            <a:off x="4439574" y="4856350"/>
            <a:ext cx="264850" cy="2744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www.centrometeoitaliano.it/astronomia-spazio/satellite-nasa-in-caduta-libera-verso-la-terra-ecco-quando-e-previsto-limpatto-e-i-rischi-per-l-italia-128847/?refresh_cens"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doi.org/10.5194/os-15-431-2019" TargetMode="External"/><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hyperlink" Target="https://doi.org/10.25921/82ty-9e16"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2" name="CMA_Ruben_prez">
            <a:hlinkClick r:id="" action="ppaction://media"/>
            <a:extLst>
              <a:ext uri="{FF2B5EF4-FFF2-40B4-BE49-F238E27FC236}">
                <a16:creationId xmlns:a16="http://schemas.microsoft.com/office/drawing/2014/main" id="{582A75A5-A0AA-B661-3E1C-C8C1F43B0ED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12648" y="0"/>
            <a:ext cx="8531352" cy="47988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6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9"/>
          <p:cNvSpPr txBox="1">
            <a:spLocks noGrp="1"/>
          </p:cNvSpPr>
          <p:nvPr>
            <p:ph type="title"/>
          </p:nvPr>
        </p:nvSpPr>
        <p:spPr>
          <a:xfrm>
            <a:off x="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Conclusions</a:t>
            </a:r>
            <a:endParaRPr/>
          </a:p>
        </p:txBody>
      </p:sp>
      <p:sp>
        <p:nvSpPr>
          <p:cNvPr id="187" name="Google Shape;187;p29"/>
          <p:cNvSpPr txBox="1">
            <a:spLocks noGrp="1"/>
          </p:cNvSpPr>
          <p:nvPr>
            <p:ph type="body" idx="1"/>
          </p:nvPr>
        </p:nvSpPr>
        <p:spPr>
          <a:xfrm>
            <a:off x="0" y="2319625"/>
            <a:ext cx="4725300" cy="2483400"/>
          </a:xfrm>
          <a:prstGeom prst="rect">
            <a:avLst/>
          </a:prstGeom>
        </p:spPr>
        <p:txBody>
          <a:bodyPr spcFirstLastPara="1" wrap="square" lIns="91425" tIns="91425" rIns="91425" bIns="91425" anchor="t" anchorCtr="0">
            <a:normAutofit fontScale="55000"/>
          </a:bodyPr>
          <a:lstStyle/>
          <a:p>
            <a:pPr marL="0" lvl="0" indent="0" algn="l" rtl="0">
              <a:spcBef>
                <a:spcPts val="0"/>
              </a:spcBef>
              <a:spcAft>
                <a:spcPts val="0"/>
              </a:spcAft>
              <a:buNone/>
            </a:pPr>
            <a:r>
              <a:rPr lang="en">
                <a:solidFill>
                  <a:schemeClr val="dk1"/>
                </a:solidFill>
              </a:rPr>
              <a:t>There are pros and cons to analyzing storm events with both data sources. </a:t>
            </a:r>
            <a:endParaRPr>
              <a:solidFill>
                <a:schemeClr val="dk1"/>
              </a:solidFill>
            </a:endParaRPr>
          </a:p>
          <a:p>
            <a:pPr marL="457200" lvl="0" indent="-291465" algn="l" rtl="0">
              <a:spcBef>
                <a:spcPts val="1200"/>
              </a:spcBef>
              <a:spcAft>
                <a:spcPts val="0"/>
              </a:spcAft>
              <a:buClr>
                <a:schemeClr val="dk1"/>
              </a:buClr>
              <a:buSzPct val="100000"/>
              <a:buChar char="●"/>
            </a:pPr>
            <a:r>
              <a:rPr lang="en">
                <a:solidFill>
                  <a:schemeClr val="dk1"/>
                </a:solidFill>
              </a:rPr>
              <a:t>Tidal gauges</a:t>
            </a:r>
            <a:endParaRPr>
              <a:solidFill>
                <a:schemeClr val="dk1"/>
              </a:solidFill>
            </a:endParaRPr>
          </a:p>
          <a:p>
            <a:pPr marL="914400" lvl="1" indent="-277494" algn="l" rtl="0">
              <a:spcBef>
                <a:spcPts val="0"/>
              </a:spcBef>
              <a:spcAft>
                <a:spcPts val="0"/>
              </a:spcAft>
              <a:buClr>
                <a:schemeClr val="dk1"/>
              </a:buClr>
              <a:buSzPct val="100000"/>
              <a:buChar char="○"/>
            </a:pPr>
            <a:r>
              <a:rPr lang="en">
                <a:solidFill>
                  <a:schemeClr val="dk1"/>
                </a:solidFill>
              </a:rPr>
              <a:t>Benefit: Unmatched temporal resolution (as fine as just several minutes) can be especially useful for picking up small changes in RSL due to tides without any interpolation</a:t>
            </a:r>
            <a:endParaRPr>
              <a:solidFill>
                <a:schemeClr val="dk1"/>
              </a:solidFill>
            </a:endParaRPr>
          </a:p>
          <a:p>
            <a:pPr marL="914400" lvl="1" indent="-277494" algn="l" rtl="0">
              <a:spcBef>
                <a:spcPts val="0"/>
              </a:spcBef>
              <a:spcAft>
                <a:spcPts val="0"/>
              </a:spcAft>
              <a:buClr>
                <a:schemeClr val="dk1"/>
              </a:buClr>
              <a:buSzPct val="100000"/>
              <a:buChar char="○"/>
            </a:pPr>
            <a:r>
              <a:rPr lang="en">
                <a:solidFill>
                  <a:schemeClr val="dk1"/>
                </a:solidFill>
              </a:rPr>
              <a:t>Downfall: Major storms can damage tidal gauges and render them useless during important times</a:t>
            </a:r>
            <a:endParaRPr>
              <a:solidFill>
                <a:schemeClr val="dk1"/>
              </a:solidFill>
            </a:endParaRPr>
          </a:p>
          <a:p>
            <a:pPr marL="457200" lvl="0" indent="-291465" algn="l" rtl="0">
              <a:spcBef>
                <a:spcPts val="0"/>
              </a:spcBef>
              <a:spcAft>
                <a:spcPts val="0"/>
              </a:spcAft>
              <a:buClr>
                <a:schemeClr val="dk1"/>
              </a:buClr>
              <a:buSzPct val="100000"/>
              <a:buChar char="●"/>
            </a:pPr>
            <a:r>
              <a:rPr lang="en">
                <a:solidFill>
                  <a:schemeClr val="dk1"/>
                </a:solidFill>
              </a:rPr>
              <a:t>Satellite (ECCO)</a:t>
            </a:r>
            <a:endParaRPr>
              <a:solidFill>
                <a:schemeClr val="dk1"/>
              </a:solidFill>
            </a:endParaRPr>
          </a:p>
          <a:p>
            <a:pPr marL="914400" lvl="1" indent="-277494" algn="l" rtl="0">
              <a:spcBef>
                <a:spcPts val="0"/>
              </a:spcBef>
              <a:spcAft>
                <a:spcPts val="0"/>
              </a:spcAft>
              <a:buClr>
                <a:schemeClr val="dk1"/>
              </a:buClr>
              <a:buSzPct val="100000"/>
              <a:buChar char="○"/>
            </a:pPr>
            <a:r>
              <a:rPr lang="en">
                <a:solidFill>
                  <a:schemeClr val="dk1"/>
                </a:solidFill>
              </a:rPr>
              <a:t>Benefit: Not susceptible to damage in the middle of an event</a:t>
            </a:r>
            <a:endParaRPr>
              <a:solidFill>
                <a:schemeClr val="dk1"/>
              </a:solidFill>
            </a:endParaRPr>
          </a:p>
          <a:p>
            <a:pPr marL="914400" lvl="1" indent="-277494" algn="l" rtl="0">
              <a:spcBef>
                <a:spcPts val="0"/>
              </a:spcBef>
              <a:spcAft>
                <a:spcPts val="0"/>
              </a:spcAft>
              <a:buClr>
                <a:schemeClr val="dk1"/>
              </a:buClr>
              <a:buSzPct val="100000"/>
              <a:buChar char="○"/>
            </a:pPr>
            <a:r>
              <a:rPr lang="en">
                <a:solidFill>
                  <a:schemeClr val="dk1"/>
                </a:solidFill>
              </a:rPr>
              <a:t>Downfall: Cannot necessarily capture short time scales which take tides into account</a:t>
            </a:r>
            <a:endParaRPr>
              <a:solidFill>
                <a:schemeClr val="dk1"/>
              </a:solidFill>
            </a:endParaRPr>
          </a:p>
        </p:txBody>
      </p:sp>
      <p:sp>
        <p:nvSpPr>
          <p:cNvPr id="188" name="Google Shape;188;p29"/>
          <p:cNvSpPr txBox="1">
            <a:spLocks noGrp="1"/>
          </p:cNvSpPr>
          <p:nvPr>
            <p:ph type="body" idx="1"/>
          </p:nvPr>
        </p:nvSpPr>
        <p:spPr>
          <a:xfrm>
            <a:off x="4725300" y="2319450"/>
            <a:ext cx="4260300" cy="2483400"/>
          </a:xfrm>
          <a:prstGeom prst="rect">
            <a:avLst/>
          </a:prstGeom>
        </p:spPr>
        <p:txBody>
          <a:bodyPr spcFirstLastPara="1" wrap="square" lIns="91425" tIns="91425" rIns="91425" bIns="91425" anchor="t" anchorCtr="0">
            <a:normAutofit fontScale="62500"/>
          </a:bodyPr>
          <a:lstStyle/>
          <a:p>
            <a:pPr marL="0" lvl="0" indent="0" algn="l" rtl="0">
              <a:spcBef>
                <a:spcPts val="0"/>
              </a:spcBef>
              <a:spcAft>
                <a:spcPts val="0"/>
              </a:spcAft>
              <a:buNone/>
            </a:pPr>
            <a:r>
              <a:rPr lang="en">
                <a:solidFill>
                  <a:schemeClr val="dk1"/>
                </a:solidFill>
              </a:rPr>
              <a:t>Lots of room for future work </a:t>
            </a:r>
            <a:endParaRPr>
              <a:solidFill>
                <a:schemeClr val="dk1"/>
              </a:solidFill>
            </a:endParaRPr>
          </a:p>
          <a:p>
            <a:pPr marL="457200" lvl="0" indent="-300037" algn="l" rtl="0">
              <a:spcBef>
                <a:spcPts val="1200"/>
              </a:spcBef>
              <a:spcAft>
                <a:spcPts val="0"/>
              </a:spcAft>
              <a:buClr>
                <a:schemeClr val="dk1"/>
              </a:buClr>
              <a:buSzPct val="100000"/>
              <a:buChar char="●"/>
            </a:pPr>
            <a:r>
              <a:rPr lang="en">
                <a:solidFill>
                  <a:schemeClr val="dk1"/>
                </a:solidFill>
              </a:rPr>
              <a:t>Due to limited project time, we were restricted to data we could quickly access</a:t>
            </a:r>
            <a:endParaRPr>
              <a:solidFill>
                <a:schemeClr val="dk1"/>
              </a:solidFill>
            </a:endParaRPr>
          </a:p>
          <a:p>
            <a:pPr marL="457200" lvl="0" indent="-300037" algn="l" rtl="0">
              <a:spcBef>
                <a:spcPts val="0"/>
              </a:spcBef>
              <a:spcAft>
                <a:spcPts val="0"/>
              </a:spcAft>
              <a:buClr>
                <a:schemeClr val="dk1"/>
              </a:buClr>
              <a:buSzPct val="100000"/>
              <a:buChar char="●"/>
            </a:pPr>
            <a:r>
              <a:rPr lang="en">
                <a:solidFill>
                  <a:schemeClr val="dk1"/>
                </a:solidFill>
              </a:rPr>
              <a:t>The ECCO data that we could access offers daily data</a:t>
            </a:r>
            <a:endParaRPr>
              <a:solidFill>
                <a:schemeClr val="dk1"/>
              </a:solidFill>
            </a:endParaRPr>
          </a:p>
          <a:p>
            <a:pPr marL="914400" lvl="1" indent="-284162" algn="l" rtl="0">
              <a:spcBef>
                <a:spcPts val="0"/>
              </a:spcBef>
              <a:spcAft>
                <a:spcPts val="0"/>
              </a:spcAft>
              <a:buClr>
                <a:schemeClr val="dk1"/>
              </a:buClr>
              <a:buSzPct val="100000"/>
              <a:buChar char="○"/>
            </a:pPr>
            <a:r>
              <a:rPr lang="en">
                <a:solidFill>
                  <a:schemeClr val="dk1"/>
                </a:solidFill>
              </a:rPr>
              <a:t>This means either coarsening or interpolation in required to fairly correlate tidal gauge with satellite data</a:t>
            </a:r>
            <a:endParaRPr>
              <a:solidFill>
                <a:schemeClr val="dk1"/>
              </a:solidFill>
            </a:endParaRPr>
          </a:p>
          <a:p>
            <a:pPr marL="914400" lvl="1" indent="-284162" algn="l" rtl="0">
              <a:spcBef>
                <a:spcPts val="0"/>
              </a:spcBef>
              <a:spcAft>
                <a:spcPts val="0"/>
              </a:spcAft>
              <a:buClr>
                <a:schemeClr val="dk1"/>
              </a:buClr>
              <a:buSzPct val="100000"/>
              <a:buChar char="○"/>
            </a:pPr>
            <a:r>
              <a:rPr lang="en">
                <a:solidFill>
                  <a:schemeClr val="dk1"/>
                </a:solidFill>
              </a:rPr>
              <a:t>More time could allow us to access satellite data at a finer temporal resolution</a:t>
            </a:r>
            <a:endParaRPr>
              <a:solidFill>
                <a:schemeClr val="dk1"/>
              </a:solidFill>
            </a:endParaRPr>
          </a:p>
        </p:txBody>
      </p:sp>
      <p:sp>
        <p:nvSpPr>
          <p:cNvPr id="189" name="Google Shape;189;p29"/>
          <p:cNvSpPr txBox="1">
            <a:spLocks noGrp="1"/>
          </p:cNvSpPr>
          <p:nvPr>
            <p:ph type="body" idx="1"/>
          </p:nvPr>
        </p:nvSpPr>
        <p:spPr>
          <a:xfrm>
            <a:off x="230825" y="572700"/>
            <a:ext cx="7109100" cy="1948500"/>
          </a:xfrm>
          <a:prstGeom prst="rect">
            <a:avLst/>
          </a:prstGeom>
        </p:spPr>
        <p:txBody>
          <a:bodyPr spcFirstLastPara="1" wrap="square" lIns="91425" tIns="91425" rIns="91425" bIns="91425" anchor="t" anchorCtr="0">
            <a:normAutofit/>
          </a:bodyPr>
          <a:lstStyle/>
          <a:p>
            <a:pPr marL="457200" lvl="0" indent="-304800" algn="l" rtl="0">
              <a:lnSpc>
                <a:spcPct val="100000"/>
              </a:lnSpc>
              <a:spcBef>
                <a:spcPts val="0"/>
              </a:spcBef>
              <a:spcAft>
                <a:spcPts val="0"/>
              </a:spcAft>
              <a:buClr>
                <a:schemeClr val="dk1"/>
              </a:buClr>
              <a:buSzPts val="1200"/>
              <a:buFont typeface="Arial"/>
              <a:buChar char="●"/>
            </a:pPr>
            <a:r>
              <a:rPr lang="en" sz="1200">
                <a:solidFill>
                  <a:schemeClr val="dk1"/>
                </a:solidFill>
                <a:latin typeface="Arial"/>
                <a:ea typeface="Arial"/>
                <a:cs typeface="Arial"/>
                <a:sym typeface="Arial"/>
              </a:rPr>
              <a:t>The visualizations of the data resampled to the same time steps </a:t>
            </a:r>
            <a:r>
              <a:rPr lang="en" sz="1200" b="1" i="1">
                <a:solidFill>
                  <a:schemeClr val="dk1"/>
                </a:solidFill>
                <a:latin typeface="Arial"/>
                <a:ea typeface="Arial"/>
                <a:cs typeface="Arial"/>
                <a:sym typeface="Arial"/>
              </a:rPr>
              <a:t>appear</a:t>
            </a:r>
            <a:r>
              <a:rPr lang="en" sz="1200" i="1">
                <a:solidFill>
                  <a:schemeClr val="dk1"/>
                </a:solidFill>
                <a:latin typeface="Arial"/>
                <a:ea typeface="Arial"/>
                <a:cs typeface="Arial"/>
                <a:sym typeface="Arial"/>
              </a:rPr>
              <a:t> </a:t>
            </a:r>
            <a:r>
              <a:rPr lang="en" sz="1200">
                <a:solidFill>
                  <a:schemeClr val="dk1"/>
                </a:solidFill>
                <a:latin typeface="Arial"/>
                <a:ea typeface="Arial"/>
                <a:cs typeface="Arial"/>
                <a:sym typeface="Arial"/>
              </a:rPr>
              <a:t>to show a linear relationship (e.g; TG data increases over the same time steps as the ECCO data from that same location). Statistical analysis of correlation values, however, do not agree. We </a:t>
            </a:r>
            <a:r>
              <a:rPr lang="en" sz="1200" b="1" i="1">
                <a:solidFill>
                  <a:schemeClr val="dk1"/>
                </a:solidFill>
                <a:latin typeface="Arial"/>
                <a:ea typeface="Arial"/>
                <a:cs typeface="Arial"/>
                <a:sym typeface="Arial"/>
              </a:rPr>
              <a:t>think</a:t>
            </a:r>
            <a:r>
              <a:rPr lang="en" sz="1200">
                <a:solidFill>
                  <a:schemeClr val="dk1"/>
                </a:solidFill>
                <a:latin typeface="Arial"/>
                <a:ea typeface="Arial"/>
                <a:cs typeface="Arial"/>
                <a:sym typeface="Arial"/>
              </a:rPr>
              <a:t> this is due to a methodological error in the analysis which we would hope to address with more time. </a:t>
            </a:r>
            <a:endParaRPr sz="1200">
              <a:solidFill>
                <a:schemeClr val="dk1"/>
              </a:solidFill>
              <a:latin typeface="Arial"/>
              <a:ea typeface="Arial"/>
              <a:cs typeface="Arial"/>
              <a:sym typeface="Arial"/>
            </a:endParaRPr>
          </a:p>
          <a:p>
            <a:pPr marL="457200" lvl="0" indent="0" algn="l" rtl="0">
              <a:lnSpc>
                <a:spcPct val="100000"/>
              </a:lnSpc>
              <a:spcBef>
                <a:spcPts val="0"/>
              </a:spcBef>
              <a:spcAft>
                <a:spcPts val="0"/>
              </a:spcAft>
              <a:buNone/>
            </a:pPr>
            <a:endParaRPr sz="1200">
              <a:solidFill>
                <a:schemeClr val="dk1"/>
              </a:solidFill>
              <a:latin typeface="Arial"/>
              <a:ea typeface="Arial"/>
              <a:cs typeface="Arial"/>
              <a:sym typeface="Arial"/>
            </a:endParaRPr>
          </a:p>
          <a:p>
            <a:pPr marL="457200" lvl="0" indent="-304800" algn="l" rtl="0">
              <a:lnSpc>
                <a:spcPct val="100000"/>
              </a:lnSpc>
              <a:spcBef>
                <a:spcPts val="0"/>
              </a:spcBef>
              <a:spcAft>
                <a:spcPts val="0"/>
              </a:spcAft>
              <a:buClr>
                <a:schemeClr val="dk1"/>
              </a:buClr>
              <a:buSzPts val="1200"/>
              <a:buFont typeface="Arial"/>
              <a:buChar char="●"/>
            </a:pPr>
            <a:r>
              <a:rPr lang="en" sz="1200">
                <a:solidFill>
                  <a:schemeClr val="dk1"/>
                </a:solidFill>
                <a:latin typeface="Arial"/>
                <a:ea typeface="Arial"/>
                <a:cs typeface="Arial"/>
                <a:sym typeface="Arial"/>
              </a:rPr>
              <a:t>Bland-Altman analyses show that for higher sea level values, the level of disagreement between TG and ECCO data increases. This suggests that extreme events like storms contribute to greater differences in the measured values of sea level between data systems.</a:t>
            </a:r>
            <a:endParaRPr sz="1200">
              <a:solidFill>
                <a:schemeClr val="dk1"/>
              </a:solidFill>
              <a:latin typeface="Arial"/>
              <a:ea typeface="Arial"/>
              <a:cs typeface="Arial"/>
              <a:sym typeface="Arial"/>
            </a:endParaRPr>
          </a:p>
        </p:txBody>
      </p:sp>
      <p:cxnSp>
        <p:nvCxnSpPr>
          <p:cNvPr id="190" name="Google Shape;190;p29"/>
          <p:cNvCxnSpPr/>
          <p:nvPr/>
        </p:nvCxnSpPr>
        <p:spPr>
          <a:xfrm>
            <a:off x="246450" y="2296950"/>
            <a:ext cx="8651100" cy="22500"/>
          </a:xfrm>
          <a:prstGeom prst="straightConnector1">
            <a:avLst/>
          </a:prstGeom>
          <a:noFill/>
          <a:ln w="38100" cap="flat" cmpd="sng">
            <a:solidFill>
              <a:schemeClr val="dk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1200"/>
              </a:spcAft>
              <a:buNone/>
            </a:pPr>
            <a:r>
              <a:rPr lang="en" sz="4000"/>
              <a:t>Additional Information (beyond the presentation)</a:t>
            </a:r>
            <a:endParaRPr sz="4000"/>
          </a:p>
        </p:txBody>
      </p:sp>
      <p:pic>
        <p:nvPicPr>
          <p:cNvPr id="196" name="Google Shape;196;p30"/>
          <p:cNvPicPr preferRelativeResize="0"/>
          <p:nvPr/>
        </p:nvPicPr>
        <p:blipFill>
          <a:blip r:embed="rId3">
            <a:alphaModFix/>
          </a:blip>
          <a:stretch>
            <a:fillRect/>
          </a:stretch>
        </p:blipFill>
        <p:spPr>
          <a:xfrm rot="-5400000">
            <a:off x="-1142000" y="-890225"/>
            <a:ext cx="6852000" cy="4568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1"/>
          <p:cNvSpPr txBox="1">
            <a:spLocks noGrp="1"/>
          </p:cNvSpPr>
          <p:nvPr>
            <p:ph type="title"/>
          </p:nvPr>
        </p:nvSpPr>
        <p:spPr>
          <a:xfrm>
            <a:off x="510975" y="586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ECCO</a:t>
            </a:r>
            <a:endParaRPr/>
          </a:p>
        </p:txBody>
      </p:sp>
      <p:sp>
        <p:nvSpPr>
          <p:cNvPr id="202" name="Google Shape;202;p31"/>
          <p:cNvSpPr txBox="1"/>
          <p:nvPr/>
        </p:nvSpPr>
        <p:spPr>
          <a:xfrm>
            <a:off x="398625" y="1350450"/>
            <a:ext cx="87453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Nunito Medium"/>
                <a:ea typeface="Nunito Medium"/>
                <a:cs typeface="Nunito Medium"/>
                <a:sym typeface="Nunito Medium"/>
              </a:rPr>
              <a:t>ECCO stands for "Estimating the Circulation and Climate of the Ocean." It is a project that uses satellite observations, in-water instruments, and computer models to create a detailed picture of the global ocean circulation. This information is used to study ocean currents, heat transport, and other aspects of ocean climate</a:t>
            </a:r>
            <a:r>
              <a:rPr lang="en"/>
              <a:t>. </a:t>
            </a:r>
            <a:endParaRPr/>
          </a:p>
        </p:txBody>
      </p:sp>
      <p:pic>
        <p:nvPicPr>
          <p:cNvPr id="203" name="Google Shape;203;p31">
            <a:hlinkClick r:id="rId3"/>
          </p:cNvPr>
          <p:cNvPicPr preferRelativeResize="0"/>
          <p:nvPr/>
        </p:nvPicPr>
        <p:blipFill>
          <a:blip r:embed="rId4">
            <a:alphaModFix/>
          </a:blip>
          <a:stretch>
            <a:fillRect/>
          </a:stretch>
        </p:blipFill>
        <p:spPr>
          <a:xfrm>
            <a:off x="1988388" y="2176650"/>
            <a:ext cx="4652880" cy="2441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2"/>
          <p:cNvSpPr txBox="1">
            <a:spLocks noGrp="1"/>
          </p:cNvSpPr>
          <p:nvPr>
            <p:ph type="title"/>
          </p:nvPr>
        </p:nvSpPr>
        <p:spPr>
          <a:xfrm>
            <a:off x="510975" y="58645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800"/>
              </a:spcBef>
              <a:spcAft>
                <a:spcPts val="0"/>
              </a:spcAft>
              <a:buClr>
                <a:schemeClr val="dk1"/>
              </a:buClr>
              <a:buSzPct val="91666"/>
              <a:buFont typeface="Arial"/>
              <a:buNone/>
            </a:pPr>
            <a:r>
              <a:rPr lang="en"/>
              <a:t>How does ECCO work?</a:t>
            </a:r>
            <a:endParaRPr sz="1200">
              <a:solidFill>
                <a:srgbClr val="1F1F1F"/>
              </a:solidFill>
              <a:highlight>
                <a:srgbClr val="FFFFFF"/>
              </a:highlight>
              <a:latin typeface="Arial"/>
              <a:ea typeface="Arial"/>
              <a:cs typeface="Arial"/>
              <a:sym typeface="Arial"/>
            </a:endParaRPr>
          </a:p>
          <a:p>
            <a:pPr marL="0" lvl="0" indent="0" algn="l" rtl="0">
              <a:lnSpc>
                <a:spcPct val="115000"/>
              </a:lnSpc>
              <a:spcBef>
                <a:spcPts val="1800"/>
              </a:spcBef>
              <a:spcAft>
                <a:spcPts val="0"/>
              </a:spcAft>
              <a:buClr>
                <a:schemeClr val="dk1"/>
              </a:buClr>
              <a:buSzPct val="100000"/>
              <a:buFont typeface="Arial"/>
              <a:buNone/>
            </a:pPr>
            <a:endParaRPr sz="1100">
              <a:latin typeface="Arial"/>
              <a:ea typeface="Arial"/>
              <a:cs typeface="Arial"/>
              <a:sym typeface="Arial"/>
            </a:endParaRPr>
          </a:p>
          <a:p>
            <a:pPr marL="0" lvl="0" indent="0" algn="l" rtl="0">
              <a:spcBef>
                <a:spcPts val="0"/>
              </a:spcBef>
              <a:spcAft>
                <a:spcPts val="0"/>
              </a:spcAft>
              <a:buNone/>
            </a:pPr>
            <a:endParaRPr/>
          </a:p>
        </p:txBody>
      </p:sp>
      <p:sp>
        <p:nvSpPr>
          <p:cNvPr id="209" name="Google Shape;209;p32"/>
          <p:cNvSpPr txBox="1"/>
          <p:nvPr/>
        </p:nvSpPr>
        <p:spPr>
          <a:xfrm>
            <a:off x="398625" y="1350450"/>
            <a:ext cx="8745300" cy="211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800"/>
              </a:spcBef>
              <a:spcAft>
                <a:spcPts val="0"/>
              </a:spcAft>
              <a:buClr>
                <a:schemeClr val="dk1"/>
              </a:buClr>
              <a:buSzPts val="1100"/>
              <a:buFont typeface="Arial"/>
              <a:buNone/>
            </a:pPr>
            <a:r>
              <a:rPr lang="en">
                <a:solidFill>
                  <a:schemeClr val="dk2"/>
                </a:solidFill>
                <a:latin typeface="Nunito Medium"/>
                <a:ea typeface="Nunito Medium"/>
                <a:cs typeface="Nunito Medium"/>
                <a:sym typeface="Nunito Medium"/>
              </a:rPr>
              <a:t>ECCO uses a combination of data assimilation and modeling to create its estimates of ocean circulation. Data assimilation is the process of combining observations with model predictions to improve the accuracy of the model. ECCO uses data from a variety of sources, including satellite altimetry, ocean buoys, and Argo floats.</a:t>
            </a:r>
            <a:endParaRPr>
              <a:solidFill>
                <a:schemeClr val="dk2"/>
              </a:solidFill>
              <a:latin typeface="Nunito Medium"/>
              <a:ea typeface="Nunito Medium"/>
              <a:cs typeface="Nunito Medium"/>
              <a:sym typeface="Nunito Medium"/>
            </a:endParaRPr>
          </a:p>
          <a:p>
            <a:pPr marL="0" lvl="0" indent="0" algn="l" rtl="0">
              <a:lnSpc>
                <a:spcPct val="115000"/>
              </a:lnSpc>
              <a:spcBef>
                <a:spcPts val="1800"/>
              </a:spcBef>
              <a:spcAft>
                <a:spcPts val="1800"/>
              </a:spcAft>
              <a:buClr>
                <a:schemeClr val="dk1"/>
              </a:buClr>
              <a:buSzPts val="1100"/>
              <a:buFont typeface="Arial"/>
              <a:buNone/>
            </a:pPr>
            <a:r>
              <a:rPr lang="en">
                <a:solidFill>
                  <a:schemeClr val="dk2"/>
                </a:solidFill>
                <a:latin typeface="Nunito Medium"/>
                <a:ea typeface="Nunito Medium"/>
                <a:cs typeface="Nunito Medium"/>
                <a:sym typeface="Nunito Medium"/>
              </a:rPr>
              <a:t>The models used in ECCO are complex computer programs that simulate the physical processes that govern ocean circulation. These models are run on supercomputers and can take weeks or months to complete a single run.</a:t>
            </a:r>
            <a:endParaRPr>
              <a:solidFill>
                <a:schemeClr val="dk2"/>
              </a:solidFill>
              <a:latin typeface="Nunito Medium"/>
              <a:ea typeface="Nunito Medium"/>
              <a:cs typeface="Nunito Medium"/>
              <a:sym typeface="Nunito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311700" y="5993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800"/>
              </a:spcBef>
              <a:spcAft>
                <a:spcPts val="0"/>
              </a:spcAft>
              <a:buNone/>
            </a:pPr>
            <a:r>
              <a:rPr lang="en"/>
              <a:t>What are the benefits of ECCO?</a:t>
            </a:r>
            <a:endParaRPr/>
          </a:p>
          <a:p>
            <a:pPr marL="0" lvl="0" indent="0" algn="l" rtl="0">
              <a:lnSpc>
                <a:spcPct val="115000"/>
              </a:lnSpc>
              <a:spcBef>
                <a:spcPts val="1800"/>
              </a:spcBef>
              <a:spcAft>
                <a:spcPts val="0"/>
              </a:spcAft>
              <a:buNone/>
            </a:pPr>
            <a:endParaRPr/>
          </a:p>
          <a:p>
            <a:pPr marL="0" lvl="0" indent="0" algn="l" rtl="0">
              <a:lnSpc>
                <a:spcPct val="115000"/>
              </a:lnSpc>
              <a:spcBef>
                <a:spcPts val="180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a:p>
        </p:txBody>
      </p:sp>
      <p:sp>
        <p:nvSpPr>
          <p:cNvPr id="215" name="Google Shape;215;p33"/>
          <p:cNvSpPr txBox="1"/>
          <p:nvPr/>
        </p:nvSpPr>
        <p:spPr>
          <a:xfrm>
            <a:off x="398625" y="1350450"/>
            <a:ext cx="8745300" cy="187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800"/>
              </a:spcBef>
              <a:spcAft>
                <a:spcPts val="0"/>
              </a:spcAft>
              <a:buNone/>
            </a:pPr>
            <a:r>
              <a:rPr lang="en">
                <a:solidFill>
                  <a:schemeClr val="dk2"/>
                </a:solidFill>
                <a:latin typeface="Nunito Medium"/>
                <a:ea typeface="Nunito Medium"/>
                <a:cs typeface="Nunito Medium"/>
                <a:sym typeface="Nunito Medium"/>
              </a:rPr>
              <a:t>ECCO provides a wealth of information about the global ocean circulation. This information is used to study a variety of oceanographic and climate phenomena, including:</a:t>
            </a:r>
            <a:endParaRPr>
              <a:solidFill>
                <a:schemeClr val="dk2"/>
              </a:solidFill>
              <a:latin typeface="Nunito Medium"/>
              <a:ea typeface="Nunito Medium"/>
              <a:cs typeface="Nunito Medium"/>
              <a:sym typeface="Nunito Medium"/>
            </a:endParaRPr>
          </a:p>
          <a:p>
            <a:pPr marL="457200" lvl="0" indent="-317500" algn="l" rtl="0">
              <a:lnSpc>
                <a:spcPct val="115000"/>
              </a:lnSpc>
              <a:spcBef>
                <a:spcPts val="1800"/>
              </a:spcBef>
              <a:spcAft>
                <a:spcPts val="0"/>
              </a:spcAft>
              <a:buClr>
                <a:schemeClr val="dk2"/>
              </a:buClr>
              <a:buSzPts val="1400"/>
              <a:buFont typeface="Nunito Medium"/>
              <a:buChar char="●"/>
            </a:pPr>
            <a:r>
              <a:rPr lang="en">
                <a:solidFill>
                  <a:schemeClr val="dk2"/>
                </a:solidFill>
                <a:latin typeface="Nunito Medium"/>
                <a:ea typeface="Nunito Medium"/>
                <a:cs typeface="Nunito Medium"/>
                <a:sym typeface="Nunito Medium"/>
              </a:rPr>
              <a:t>The El Niño-Southern Oscillation (ENSO)</a:t>
            </a:r>
            <a:endParaRPr>
              <a:solidFill>
                <a:schemeClr val="dk2"/>
              </a:solidFill>
              <a:latin typeface="Nunito Medium"/>
              <a:ea typeface="Nunito Medium"/>
              <a:cs typeface="Nunito Medium"/>
              <a:sym typeface="Nunito Medium"/>
            </a:endParaRPr>
          </a:p>
          <a:p>
            <a:pPr marL="457200" lvl="0" indent="-317500" algn="l" rtl="0">
              <a:lnSpc>
                <a:spcPct val="115000"/>
              </a:lnSpc>
              <a:spcBef>
                <a:spcPts val="0"/>
              </a:spcBef>
              <a:spcAft>
                <a:spcPts val="0"/>
              </a:spcAft>
              <a:buClr>
                <a:schemeClr val="dk2"/>
              </a:buClr>
              <a:buSzPts val="1400"/>
              <a:buFont typeface="Nunito Medium"/>
              <a:buChar char="●"/>
            </a:pPr>
            <a:r>
              <a:rPr lang="en">
                <a:solidFill>
                  <a:schemeClr val="dk2"/>
                </a:solidFill>
                <a:latin typeface="Nunito Medium"/>
                <a:ea typeface="Nunito Medium"/>
                <a:cs typeface="Nunito Medium"/>
                <a:sym typeface="Nunito Medium"/>
              </a:rPr>
              <a:t>The Gulf Stream</a:t>
            </a:r>
            <a:endParaRPr>
              <a:solidFill>
                <a:schemeClr val="dk2"/>
              </a:solidFill>
              <a:latin typeface="Nunito Medium"/>
              <a:ea typeface="Nunito Medium"/>
              <a:cs typeface="Nunito Medium"/>
              <a:sym typeface="Nunito Medium"/>
            </a:endParaRPr>
          </a:p>
          <a:p>
            <a:pPr marL="457200" lvl="0" indent="-317500" algn="l" rtl="0">
              <a:lnSpc>
                <a:spcPct val="115000"/>
              </a:lnSpc>
              <a:spcBef>
                <a:spcPts val="0"/>
              </a:spcBef>
              <a:spcAft>
                <a:spcPts val="0"/>
              </a:spcAft>
              <a:buClr>
                <a:schemeClr val="dk2"/>
              </a:buClr>
              <a:buSzPts val="1400"/>
              <a:buFont typeface="Nunito Medium"/>
              <a:buChar char="●"/>
            </a:pPr>
            <a:r>
              <a:rPr lang="en">
                <a:solidFill>
                  <a:schemeClr val="dk2"/>
                </a:solidFill>
                <a:latin typeface="Nunito Medium"/>
                <a:ea typeface="Nunito Medium"/>
                <a:cs typeface="Nunito Medium"/>
                <a:sym typeface="Nunito Medium"/>
              </a:rPr>
              <a:t>The thermohaline circulation</a:t>
            </a:r>
            <a:endParaRPr>
              <a:solidFill>
                <a:schemeClr val="dk2"/>
              </a:solidFill>
              <a:latin typeface="Nunito Medium"/>
              <a:ea typeface="Nunito Medium"/>
              <a:cs typeface="Nunito Medium"/>
              <a:sym typeface="Nunito Medium"/>
            </a:endParaRPr>
          </a:p>
          <a:p>
            <a:pPr marL="457200" lvl="0" indent="-317500" algn="l" rtl="0">
              <a:lnSpc>
                <a:spcPct val="115000"/>
              </a:lnSpc>
              <a:spcBef>
                <a:spcPts val="0"/>
              </a:spcBef>
              <a:spcAft>
                <a:spcPts val="0"/>
              </a:spcAft>
              <a:buClr>
                <a:schemeClr val="dk2"/>
              </a:buClr>
              <a:buSzPts val="1400"/>
              <a:buFont typeface="Nunito Medium"/>
              <a:buChar char="●"/>
            </a:pPr>
            <a:r>
              <a:rPr lang="en">
                <a:solidFill>
                  <a:schemeClr val="dk2"/>
                </a:solidFill>
                <a:latin typeface="Nunito Medium"/>
                <a:ea typeface="Nunito Medium"/>
                <a:cs typeface="Nunito Medium"/>
                <a:sym typeface="Nunito Medium"/>
              </a:rPr>
              <a:t>Ocean acidification</a:t>
            </a:r>
            <a:endParaRPr>
              <a:solidFill>
                <a:schemeClr val="dk2"/>
              </a:solidFill>
              <a:latin typeface="Nunito Medium"/>
              <a:ea typeface="Nunito Medium"/>
              <a:cs typeface="Nunito Medium"/>
              <a:sym typeface="Nunito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4"/>
          <p:cNvSpPr txBox="1">
            <a:spLocks noGrp="1"/>
          </p:cNvSpPr>
          <p:nvPr>
            <p:ph type="title"/>
          </p:nvPr>
        </p:nvSpPr>
        <p:spPr>
          <a:xfrm>
            <a:off x="311700" y="5993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800"/>
              </a:spcBef>
              <a:spcAft>
                <a:spcPts val="0"/>
              </a:spcAft>
              <a:buNone/>
            </a:pPr>
            <a:r>
              <a:rPr lang="en"/>
              <a:t>What are the limitations of ECCO?</a:t>
            </a:r>
            <a:endParaRPr/>
          </a:p>
          <a:p>
            <a:pPr marL="0" lvl="0" indent="0" algn="l" rtl="0">
              <a:lnSpc>
                <a:spcPct val="115000"/>
              </a:lnSpc>
              <a:spcBef>
                <a:spcPts val="1800"/>
              </a:spcBef>
              <a:spcAft>
                <a:spcPts val="0"/>
              </a:spcAft>
              <a:buNone/>
            </a:pPr>
            <a:endParaRPr sz="1100">
              <a:latin typeface="Arial"/>
              <a:ea typeface="Arial"/>
              <a:cs typeface="Arial"/>
              <a:sym typeface="Arial"/>
            </a:endParaRPr>
          </a:p>
          <a:p>
            <a:pPr marL="0" lvl="0" indent="0" algn="l" rtl="0">
              <a:lnSpc>
                <a:spcPct val="115000"/>
              </a:lnSpc>
              <a:spcBef>
                <a:spcPts val="1800"/>
              </a:spcBef>
              <a:spcAft>
                <a:spcPts val="0"/>
              </a:spcAft>
              <a:buNone/>
            </a:pPr>
            <a:endParaRPr/>
          </a:p>
          <a:p>
            <a:pPr marL="0" lvl="0" indent="0" algn="l" rtl="0">
              <a:lnSpc>
                <a:spcPct val="115000"/>
              </a:lnSpc>
              <a:spcBef>
                <a:spcPts val="1800"/>
              </a:spcBef>
              <a:spcAft>
                <a:spcPts val="0"/>
              </a:spcAft>
              <a:buNone/>
            </a:pPr>
            <a:endParaRPr/>
          </a:p>
          <a:p>
            <a:pPr marL="0" lvl="0" indent="0" algn="l" rtl="0">
              <a:lnSpc>
                <a:spcPct val="115000"/>
              </a:lnSpc>
              <a:spcBef>
                <a:spcPts val="180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a:p>
        </p:txBody>
      </p:sp>
      <p:sp>
        <p:nvSpPr>
          <p:cNvPr id="221" name="Google Shape;221;p34"/>
          <p:cNvSpPr txBox="1"/>
          <p:nvPr/>
        </p:nvSpPr>
        <p:spPr>
          <a:xfrm>
            <a:off x="141450" y="1633350"/>
            <a:ext cx="8745300" cy="11436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1800"/>
              </a:spcBef>
              <a:spcAft>
                <a:spcPts val="1800"/>
              </a:spcAft>
              <a:buNone/>
            </a:pPr>
            <a:r>
              <a:rPr lang="en">
                <a:solidFill>
                  <a:schemeClr val="dk2"/>
                </a:solidFill>
                <a:latin typeface="Nunito Medium"/>
                <a:ea typeface="Nunito Medium"/>
                <a:cs typeface="Nunito Medium"/>
                <a:sym typeface="Nunito Medium"/>
              </a:rPr>
              <a:t>ECCO is a complex project and there are some limitations to its accuracy. One limitation is that ECCO relies on data from a variety of sources, and the quality of this data can vary. Another limitation is that ECCO's models are simplified representations of the real ocean, and they cannot capture all of the complexity of ocean circulation.</a:t>
            </a:r>
            <a:endParaRPr>
              <a:solidFill>
                <a:schemeClr val="dk2"/>
              </a:solidFill>
              <a:latin typeface="Nunito Medium"/>
              <a:ea typeface="Nunito Medium"/>
              <a:cs typeface="Nunito Medium"/>
              <a:sym typeface="Nunito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5"/>
          <p:cNvSpPr txBox="1">
            <a:spLocks noGrp="1"/>
          </p:cNvSpPr>
          <p:nvPr>
            <p:ph type="title"/>
          </p:nvPr>
        </p:nvSpPr>
        <p:spPr>
          <a:xfrm>
            <a:off x="311700" y="5993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800"/>
              </a:spcBef>
              <a:spcAft>
                <a:spcPts val="0"/>
              </a:spcAft>
              <a:buNone/>
            </a:pPr>
            <a:r>
              <a:rPr lang="en"/>
              <a:t>What are the limitations of ECCO?</a:t>
            </a:r>
            <a:endParaRPr/>
          </a:p>
          <a:p>
            <a:pPr marL="0" lvl="0" indent="0" algn="l" rtl="0">
              <a:lnSpc>
                <a:spcPct val="115000"/>
              </a:lnSpc>
              <a:spcBef>
                <a:spcPts val="1800"/>
              </a:spcBef>
              <a:spcAft>
                <a:spcPts val="0"/>
              </a:spcAft>
              <a:buNone/>
            </a:pPr>
            <a:endParaRPr sz="1100">
              <a:latin typeface="Arial"/>
              <a:ea typeface="Arial"/>
              <a:cs typeface="Arial"/>
              <a:sym typeface="Arial"/>
            </a:endParaRPr>
          </a:p>
          <a:p>
            <a:pPr marL="0" lvl="0" indent="0" algn="l" rtl="0">
              <a:lnSpc>
                <a:spcPct val="115000"/>
              </a:lnSpc>
              <a:spcBef>
                <a:spcPts val="1800"/>
              </a:spcBef>
              <a:spcAft>
                <a:spcPts val="0"/>
              </a:spcAft>
              <a:buNone/>
            </a:pPr>
            <a:endParaRPr/>
          </a:p>
          <a:p>
            <a:pPr marL="0" lvl="0" indent="0" algn="l" rtl="0">
              <a:lnSpc>
                <a:spcPct val="115000"/>
              </a:lnSpc>
              <a:spcBef>
                <a:spcPts val="1800"/>
              </a:spcBef>
              <a:spcAft>
                <a:spcPts val="0"/>
              </a:spcAft>
              <a:buNone/>
            </a:pPr>
            <a:endParaRPr/>
          </a:p>
          <a:p>
            <a:pPr marL="0" lvl="0" indent="0" algn="l" rtl="0">
              <a:lnSpc>
                <a:spcPct val="115000"/>
              </a:lnSpc>
              <a:spcBef>
                <a:spcPts val="180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a:p>
        </p:txBody>
      </p:sp>
      <p:sp>
        <p:nvSpPr>
          <p:cNvPr id="227" name="Google Shape;227;p35"/>
          <p:cNvSpPr txBox="1"/>
          <p:nvPr/>
        </p:nvSpPr>
        <p:spPr>
          <a:xfrm>
            <a:off x="141450" y="1633350"/>
            <a:ext cx="8745300" cy="11436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1800"/>
              </a:spcBef>
              <a:spcAft>
                <a:spcPts val="1800"/>
              </a:spcAft>
              <a:buNone/>
            </a:pPr>
            <a:r>
              <a:rPr lang="en">
                <a:solidFill>
                  <a:schemeClr val="dk2"/>
                </a:solidFill>
                <a:latin typeface="Nunito Medium"/>
                <a:ea typeface="Nunito Medium"/>
                <a:cs typeface="Nunito Medium"/>
                <a:sym typeface="Nunito Medium"/>
              </a:rPr>
              <a:t>ECCO is a complex project and there are some limitations to its accuracy. One limitation is that ECCO relies on data from a variety of sources, and the quality of this data can vary. Another limitation is that ECCO's models are simplified representations of the real ocean, and they cannot capture all of the complexity of ocean circulation.</a:t>
            </a:r>
            <a:endParaRPr>
              <a:solidFill>
                <a:schemeClr val="dk2"/>
              </a:solidFill>
              <a:latin typeface="Nunito Medium"/>
              <a:ea typeface="Nunito Medium"/>
              <a:cs typeface="Nunito Medium"/>
              <a:sym typeface="Nunito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6"/>
          <p:cNvSpPr txBox="1">
            <a:spLocks noGrp="1"/>
          </p:cNvSpPr>
          <p:nvPr>
            <p:ph type="title"/>
          </p:nvPr>
        </p:nvSpPr>
        <p:spPr>
          <a:xfrm>
            <a:off x="311700" y="5993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800"/>
              </a:spcBef>
              <a:spcAft>
                <a:spcPts val="0"/>
              </a:spcAft>
              <a:buNone/>
            </a:pPr>
            <a:r>
              <a:rPr lang="en"/>
              <a:t>Tide Gauge Data</a:t>
            </a:r>
            <a:endParaRPr/>
          </a:p>
          <a:p>
            <a:pPr marL="0" lvl="0" indent="0" algn="l" rtl="0">
              <a:lnSpc>
                <a:spcPct val="115000"/>
              </a:lnSpc>
              <a:spcBef>
                <a:spcPts val="1800"/>
              </a:spcBef>
              <a:spcAft>
                <a:spcPts val="0"/>
              </a:spcAft>
              <a:buNone/>
            </a:pPr>
            <a:endParaRPr sz="1100">
              <a:latin typeface="Arial"/>
              <a:ea typeface="Arial"/>
              <a:cs typeface="Arial"/>
              <a:sym typeface="Arial"/>
            </a:endParaRPr>
          </a:p>
          <a:p>
            <a:pPr marL="0" lvl="0" indent="0" algn="l" rtl="0">
              <a:lnSpc>
                <a:spcPct val="115000"/>
              </a:lnSpc>
              <a:spcBef>
                <a:spcPts val="1800"/>
              </a:spcBef>
              <a:spcAft>
                <a:spcPts val="0"/>
              </a:spcAft>
              <a:buNone/>
            </a:pPr>
            <a:endParaRPr/>
          </a:p>
          <a:p>
            <a:pPr marL="0" lvl="0" indent="0" algn="l" rtl="0">
              <a:lnSpc>
                <a:spcPct val="115000"/>
              </a:lnSpc>
              <a:spcBef>
                <a:spcPts val="1800"/>
              </a:spcBef>
              <a:spcAft>
                <a:spcPts val="0"/>
              </a:spcAft>
              <a:buNone/>
            </a:pPr>
            <a:endParaRPr/>
          </a:p>
          <a:p>
            <a:pPr marL="0" lvl="0" indent="0" algn="l" rtl="0">
              <a:lnSpc>
                <a:spcPct val="115000"/>
              </a:lnSpc>
              <a:spcBef>
                <a:spcPts val="180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a:p>
        </p:txBody>
      </p:sp>
      <p:sp>
        <p:nvSpPr>
          <p:cNvPr id="233" name="Google Shape;233;p36"/>
          <p:cNvSpPr txBox="1"/>
          <p:nvPr/>
        </p:nvSpPr>
        <p:spPr>
          <a:xfrm>
            <a:off x="199350" y="1350450"/>
            <a:ext cx="8745300" cy="3075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800"/>
              </a:spcBef>
              <a:spcAft>
                <a:spcPts val="0"/>
              </a:spcAft>
              <a:buNone/>
            </a:pPr>
            <a:r>
              <a:rPr lang="en">
                <a:solidFill>
                  <a:schemeClr val="dk2"/>
                </a:solidFill>
                <a:latin typeface="Nunito Medium"/>
                <a:ea typeface="Nunito Medium"/>
                <a:cs typeface="Nunito Medium"/>
                <a:sym typeface="Nunito Medium"/>
              </a:rPr>
              <a:t>Tide gauge data is a valuable source of information about sea level changes. This data can be used to track long-term trends in sea level, as well as to monitor short-term changes that may be caused by storms, earthquakes, or other events..</a:t>
            </a:r>
            <a:endParaRPr>
              <a:solidFill>
                <a:schemeClr val="dk2"/>
              </a:solidFill>
              <a:latin typeface="Nunito Medium"/>
              <a:ea typeface="Nunito Medium"/>
              <a:cs typeface="Nunito Medium"/>
              <a:sym typeface="Nunito Medium"/>
            </a:endParaRPr>
          </a:p>
          <a:p>
            <a:pPr marL="0" lvl="0" indent="0" algn="l" rtl="0">
              <a:lnSpc>
                <a:spcPct val="115000"/>
              </a:lnSpc>
              <a:spcBef>
                <a:spcPts val="1800"/>
              </a:spcBef>
              <a:spcAft>
                <a:spcPts val="0"/>
              </a:spcAft>
              <a:buClr>
                <a:schemeClr val="dk1"/>
              </a:buClr>
              <a:buSzPts val="1100"/>
              <a:buFont typeface="Arial"/>
              <a:buNone/>
            </a:pPr>
            <a:r>
              <a:rPr lang="en">
                <a:solidFill>
                  <a:schemeClr val="dk2"/>
                </a:solidFill>
                <a:latin typeface="Nunito Medium"/>
                <a:ea typeface="Nunito Medium"/>
                <a:cs typeface="Nunito Medium"/>
                <a:sym typeface="Nunito Medium"/>
              </a:rPr>
              <a:t>Tide gauge data is typically available in two formats:</a:t>
            </a:r>
            <a:endParaRPr>
              <a:solidFill>
                <a:schemeClr val="dk2"/>
              </a:solidFill>
              <a:latin typeface="Nunito Medium"/>
              <a:ea typeface="Nunito Medium"/>
              <a:cs typeface="Nunito Medium"/>
              <a:sym typeface="Nunito Medium"/>
            </a:endParaRPr>
          </a:p>
          <a:p>
            <a:pPr marL="457200" lvl="0" indent="-304800" algn="l" rtl="0">
              <a:lnSpc>
                <a:spcPct val="115000"/>
              </a:lnSpc>
              <a:spcBef>
                <a:spcPts val="1800"/>
              </a:spcBef>
              <a:spcAft>
                <a:spcPts val="0"/>
              </a:spcAft>
              <a:buClr>
                <a:srgbClr val="1F1F1F"/>
              </a:buClr>
              <a:buSzPts val="1200"/>
              <a:buChar char="●"/>
            </a:pPr>
            <a:r>
              <a:rPr lang="en" b="1">
                <a:solidFill>
                  <a:schemeClr val="dk2"/>
                </a:solidFill>
                <a:latin typeface="Nunito"/>
                <a:ea typeface="Nunito"/>
                <a:cs typeface="Nunito"/>
                <a:sym typeface="Nunito"/>
              </a:rPr>
              <a:t>Raw data: </a:t>
            </a:r>
            <a:r>
              <a:rPr lang="en">
                <a:solidFill>
                  <a:schemeClr val="dk2"/>
                </a:solidFill>
                <a:latin typeface="Nunito Medium"/>
                <a:ea typeface="Nunito Medium"/>
                <a:cs typeface="Nunito Medium"/>
                <a:sym typeface="Nunito Medium"/>
              </a:rPr>
              <a:t>Raw data is the original data collected by the tide gauge. This data can be used to calculate the water level, as well as to identify any errors or anomalies in the data.</a:t>
            </a:r>
            <a:endParaRPr>
              <a:solidFill>
                <a:schemeClr val="dk2"/>
              </a:solidFill>
              <a:latin typeface="Nunito Medium"/>
              <a:ea typeface="Nunito Medium"/>
              <a:cs typeface="Nunito Medium"/>
              <a:sym typeface="Nunito Medium"/>
            </a:endParaRPr>
          </a:p>
          <a:p>
            <a:pPr marL="457200" lvl="0" indent="-304800" algn="l" rtl="0">
              <a:lnSpc>
                <a:spcPct val="115000"/>
              </a:lnSpc>
              <a:spcBef>
                <a:spcPts val="0"/>
              </a:spcBef>
              <a:spcAft>
                <a:spcPts val="0"/>
              </a:spcAft>
              <a:buClr>
                <a:srgbClr val="1F1F1F"/>
              </a:buClr>
              <a:buSzPts val="1200"/>
              <a:buChar char="●"/>
            </a:pPr>
            <a:r>
              <a:rPr lang="en" b="1">
                <a:solidFill>
                  <a:schemeClr val="dk2"/>
                </a:solidFill>
                <a:latin typeface="Nunito"/>
                <a:ea typeface="Nunito"/>
                <a:cs typeface="Nunito"/>
                <a:sym typeface="Nunito"/>
              </a:rPr>
              <a:t>Processed data:</a:t>
            </a:r>
            <a:r>
              <a:rPr lang="en">
                <a:solidFill>
                  <a:schemeClr val="dk2"/>
                </a:solidFill>
                <a:latin typeface="Nunito Medium"/>
                <a:ea typeface="Nunito Medium"/>
                <a:cs typeface="Nunito Medium"/>
                <a:sym typeface="Nunito Medium"/>
              </a:rPr>
              <a:t> Processed data is the raw data that has been cleaned and corrected for errors. This data is typically used for scientific analysis and modeling</a:t>
            </a:r>
            <a:endParaRPr>
              <a:solidFill>
                <a:schemeClr val="dk2"/>
              </a:solidFill>
              <a:latin typeface="Nunito Medium"/>
              <a:ea typeface="Nunito Medium"/>
              <a:cs typeface="Nunito Medium"/>
              <a:sym typeface="Nunito Medium"/>
            </a:endParaRPr>
          </a:p>
          <a:p>
            <a:pPr marL="457200" lvl="0" indent="0" algn="l" rtl="0">
              <a:lnSpc>
                <a:spcPct val="115000"/>
              </a:lnSpc>
              <a:spcBef>
                <a:spcPts val="1800"/>
              </a:spcBef>
              <a:spcAft>
                <a:spcPts val="1800"/>
              </a:spcAft>
              <a:buNone/>
            </a:pPr>
            <a:endParaRPr>
              <a:solidFill>
                <a:schemeClr val="dk2"/>
              </a:solidFill>
              <a:latin typeface="Nunito Medium"/>
              <a:ea typeface="Nunito Medium"/>
              <a:cs typeface="Nunito Medium"/>
              <a:sym typeface="Nunito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7"/>
          <p:cNvSpPr txBox="1">
            <a:spLocks noGrp="1"/>
          </p:cNvSpPr>
          <p:nvPr>
            <p:ph type="title"/>
          </p:nvPr>
        </p:nvSpPr>
        <p:spPr>
          <a:xfrm>
            <a:off x="311700" y="90475"/>
            <a:ext cx="8520600" cy="106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Bibliography</a:t>
            </a:r>
            <a:endParaRPr/>
          </a:p>
        </p:txBody>
      </p:sp>
      <p:sp>
        <p:nvSpPr>
          <p:cNvPr id="239" name="Google Shape;239;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32500" lnSpcReduction="20000"/>
          </a:bodyPr>
          <a:lstStyle/>
          <a:p>
            <a:pPr marL="0" lvl="0" indent="0" algn="l" rtl="0">
              <a:spcBef>
                <a:spcPts val="0"/>
              </a:spcBef>
              <a:spcAft>
                <a:spcPts val="0"/>
              </a:spcAft>
              <a:buClr>
                <a:schemeClr val="dk1"/>
              </a:buClr>
              <a:buSzPct val="61111"/>
              <a:buFont typeface="Arial"/>
              <a:buNone/>
            </a:pPr>
            <a:r>
              <a:rPr lang="en"/>
              <a:t>Horsburgh, K. J., and C. Wilson. “Tide-Surge Interaction and Its Role in the Distribution of Surge Residuals in the North Sea.” Journal of Geophysical Research 112, no. C8 (August 3, 2007): C08003. https://doi.org/10.1029/2006JC004033.</a:t>
            </a:r>
            <a:endParaRPr/>
          </a:p>
          <a:p>
            <a:pPr marL="0" lvl="0" indent="0" algn="l" rtl="0">
              <a:spcBef>
                <a:spcPts val="1200"/>
              </a:spcBef>
              <a:spcAft>
                <a:spcPts val="0"/>
              </a:spcAft>
              <a:buClr>
                <a:schemeClr val="dk1"/>
              </a:buClr>
              <a:buSzPct val="61111"/>
              <a:buFont typeface="Arial"/>
              <a:buNone/>
            </a:pPr>
            <a:r>
              <a:rPr lang="en"/>
              <a:t>Kemp, Andrew C., Timothy A. Shaw, and Christopher G. Piecuch. “The Importance of Non-Tidal Water-Level Variability for Reconstructing Holocene Relative Sea Level.” Quaternary Science Reviews 290 (August 2022): 107637. https://doi.org/10.1016/j.quascirev.2022.107637.</a:t>
            </a:r>
            <a:endParaRPr/>
          </a:p>
          <a:p>
            <a:pPr marL="0" lvl="0" indent="0" algn="l" rtl="0">
              <a:spcBef>
                <a:spcPts val="1200"/>
              </a:spcBef>
              <a:spcAft>
                <a:spcPts val="0"/>
              </a:spcAft>
              <a:buClr>
                <a:schemeClr val="dk1"/>
              </a:buClr>
              <a:buSzPct val="61111"/>
              <a:buFont typeface="Arial"/>
              <a:buNone/>
            </a:pPr>
            <a:r>
              <a:rPr lang="en"/>
              <a:t>Muis, Sanne, Maialen Irazoqui Apecechea, Job Dullaart, Joao De Lima Rego, Kristine Skovgaard Madsen, Jian Su, Kun Yan, and Martin Verlaan. “A High-Resolution Global Dataset of Extreme Sea Levels, Tides, and Storm Surges, Including Future Projections.” Frontiers in Marine Science 7 (April 29, 2020): 263. https://doi.org/10.3389/fmars.2020.00263.</a:t>
            </a:r>
            <a:endParaRPr/>
          </a:p>
          <a:p>
            <a:pPr marL="0" lvl="0" indent="0" algn="l" rtl="0">
              <a:spcBef>
                <a:spcPts val="1200"/>
              </a:spcBef>
              <a:spcAft>
                <a:spcPts val="0"/>
              </a:spcAft>
              <a:buClr>
                <a:schemeClr val="dk1"/>
              </a:buClr>
              <a:buSzPct val="61111"/>
              <a:buFont typeface="Arial"/>
              <a:buNone/>
            </a:pPr>
            <a:r>
              <a:rPr lang="en"/>
              <a:t>Widlansky, Matthew J., Xiaoyu Long, and Fabian Schloesser. “Increase in Sea Level Variability with Ocean Warming Associated with the Nonlinear Thermal Expansion of Seawater.” Communications Earth &amp; Environment 1, no. 1 (August 20, 2020): 9. https://doi.org/10.1038/s43247-020-0008-8.</a:t>
            </a:r>
            <a:endParaRPr/>
          </a:p>
          <a:p>
            <a:pPr marL="0" lvl="0" indent="0" algn="l" rtl="0">
              <a:spcBef>
                <a:spcPts val="1200"/>
              </a:spcBef>
              <a:spcAft>
                <a:spcPts val="0"/>
              </a:spcAft>
              <a:buNone/>
            </a:pPr>
            <a:r>
              <a:rPr lang="en"/>
              <a:t>Woodworth, Philip L. “The Global Distribution of the M1 Ocean Tide.” Ocean Science 15, no. 2 (April 16, 2019): 431–42. </a:t>
            </a:r>
            <a:r>
              <a:rPr lang="en" u="sng">
                <a:solidFill>
                  <a:schemeClr val="hlink"/>
                </a:solidFill>
                <a:hlinkClick r:id="rId3"/>
              </a:rPr>
              <a:t>https://doi.org/10.5194/os-15-431-2019</a:t>
            </a:r>
            <a:r>
              <a:rPr lang="en"/>
              <a:t>.</a:t>
            </a:r>
            <a:endParaRPr/>
          </a:p>
          <a:p>
            <a:pPr marL="0" lvl="0" indent="0" algn="l" rtl="0">
              <a:spcBef>
                <a:spcPts val="1200"/>
              </a:spcBef>
              <a:spcAft>
                <a:spcPts val="0"/>
              </a:spcAft>
              <a:buNone/>
            </a:pPr>
            <a:r>
              <a:rPr lang="en"/>
              <a:t>Zlotnicki, Victor; Qu, Zheng; Willis, Joshua. 2019. SEA_SURFACE_HEIGHT_ALT_GRIDS_L4_2SATS_5DAY_6THDEG_V_JPL1609. Ver. 1812. PO.DAAC, CA, USA. Dataset accessed [July 24, 2023] at https://doi.org/10.5067/SLREF-CDRV2</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Clr>
                <a:schemeClr val="dk1"/>
              </a:buClr>
              <a:buSzPct val="61111"/>
              <a:buFont typeface="Arial"/>
              <a:buNone/>
            </a:pPr>
            <a:endParaRPr/>
          </a:p>
          <a:p>
            <a:pPr marL="0" lvl="0" indent="0" algn="l" rtl="0">
              <a:spcBef>
                <a:spcPts val="1200"/>
              </a:spcBef>
              <a:spcAft>
                <a:spcPts val="0"/>
              </a:spcAft>
              <a:buClr>
                <a:schemeClr val="dk1"/>
              </a:buClr>
              <a:buSzPct val="61111"/>
              <a:buFont typeface="Arial"/>
              <a:buNone/>
            </a:pPr>
            <a:endParaRPr/>
          </a:p>
          <a:p>
            <a:pPr marL="0" lvl="0" indent="0" algn="l" rtl="0">
              <a:spcBef>
                <a:spcPts val="120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Research Question &amp; Hypothesis</a:t>
            </a:r>
            <a:endParaRPr/>
          </a:p>
        </p:txBody>
      </p:sp>
      <p:sp>
        <p:nvSpPr>
          <p:cNvPr id="111" name="Google Shape;111;p21"/>
          <p:cNvSpPr txBox="1"/>
          <p:nvPr/>
        </p:nvSpPr>
        <p:spPr>
          <a:xfrm>
            <a:off x="1982250" y="3515875"/>
            <a:ext cx="51795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1200"/>
              </a:spcAft>
              <a:buClr>
                <a:schemeClr val="dk1"/>
              </a:buClr>
              <a:buSzPts val="1100"/>
              <a:buFont typeface="Arial"/>
              <a:buNone/>
            </a:pPr>
            <a:endParaRPr/>
          </a:p>
        </p:txBody>
      </p:sp>
      <p:sp>
        <p:nvSpPr>
          <p:cNvPr id="112" name="Google Shape;112;p21"/>
          <p:cNvSpPr txBox="1"/>
          <p:nvPr/>
        </p:nvSpPr>
        <p:spPr>
          <a:xfrm>
            <a:off x="0" y="572700"/>
            <a:ext cx="7326900" cy="75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Nunito SemiBold"/>
                <a:ea typeface="Nunito SemiBold"/>
                <a:cs typeface="Nunito SemiBold"/>
                <a:sym typeface="Nunito SemiBold"/>
              </a:rPr>
              <a:t>Is there correlation between ECCO data and TG data before, during and after severe storm impact events?</a:t>
            </a:r>
            <a:endParaRPr sz="1800">
              <a:latin typeface="Nunito SemiBold"/>
              <a:ea typeface="Nunito SemiBold"/>
              <a:cs typeface="Nunito SemiBold"/>
              <a:sym typeface="Nunito SemiBold"/>
            </a:endParaRPr>
          </a:p>
        </p:txBody>
      </p:sp>
      <p:sp>
        <p:nvSpPr>
          <p:cNvPr id="113" name="Google Shape;113;p21"/>
          <p:cNvSpPr txBox="1"/>
          <p:nvPr/>
        </p:nvSpPr>
        <p:spPr>
          <a:xfrm>
            <a:off x="0" y="1329600"/>
            <a:ext cx="9144000" cy="3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latin typeface="Nunito"/>
                <a:ea typeface="Nunito"/>
                <a:cs typeface="Nunito"/>
                <a:sym typeface="Nunito"/>
              </a:rPr>
              <a:t>Hypothesis 1: There is a linear relationship between ECCO and TG data during severe storm impact events</a:t>
            </a:r>
            <a:endParaRPr sz="1500">
              <a:latin typeface="Nunito"/>
              <a:ea typeface="Nunito"/>
              <a:cs typeface="Nunito"/>
              <a:sym typeface="Nunito"/>
            </a:endParaRPr>
          </a:p>
          <a:p>
            <a:pPr marL="0" lvl="0" indent="0" algn="l" rtl="0">
              <a:spcBef>
                <a:spcPts val="0"/>
              </a:spcBef>
              <a:spcAft>
                <a:spcPts val="0"/>
              </a:spcAft>
              <a:buNone/>
            </a:pPr>
            <a:br>
              <a:rPr lang="en" sz="1500">
                <a:solidFill>
                  <a:schemeClr val="dk1"/>
                </a:solidFill>
                <a:latin typeface="Nunito"/>
                <a:ea typeface="Nunito"/>
                <a:cs typeface="Nunito"/>
                <a:sym typeface="Nunito"/>
              </a:rPr>
            </a:br>
            <a:r>
              <a:rPr lang="en" sz="1500">
                <a:solidFill>
                  <a:schemeClr val="dk1"/>
                </a:solidFill>
                <a:latin typeface="Nunito"/>
                <a:ea typeface="Nunito"/>
                <a:cs typeface="Nunito"/>
                <a:sym typeface="Nunito"/>
              </a:rPr>
              <a:t>Hypothesis 2: There is no linear relationship between ECCO data and TG data during severe storm impact events</a:t>
            </a:r>
            <a:endParaRPr sz="1500">
              <a:solidFill>
                <a:schemeClr val="dk1"/>
              </a:solidFill>
              <a:latin typeface="Nunito"/>
              <a:ea typeface="Nunito"/>
              <a:cs typeface="Nunito"/>
              <a:sym typeface="Nunito"/>
            </a:endParaRPr>
          </a:p>
          <a:p>
            <a:pPr marL="0" lvl="0" indent="0" algn="l" rtl="0">
              <a:spcBef>
                <a:spcPts val="0"/>
              </a:spcBef>
              <a:spcAft>
                <a:spcPts val="0"/>
              </a:spcAft>
              <a:buNone/>
            </a:pPr>
            <a:endParaRPr sz="1500">
              <a:solidFill>
                <a:schemeClr val="dk1"/>
              </a:solidFill>
              <a:latin typeface="Nunito"/>
              <a:ea typeface="Nunito"/>
              <a:cs typeface="Nunito"/>
              <a:sym typeface="Nunito"/>
            </a:endParaRPr>
          </a:p>
          <a:p>
            <a:pPr marL="0" lvl="0" indent="0" algn="l" rtl="0">
              <a:spcBef>
                <a:spcPts val="0"/>
              </a:spcBef>
              <a:spcAft>
                <a:spcPts val="0"/>
              </a:spcAft>
              <a:buNone/>
            </a:pPr>
            <a:r>
              <a:rPr lang="en" sz="1700">
                <a:solidFill>
                  <a:schemeClr val="dk1"/>
                </a:solidFill>
                <a:latin typeface="Nunito"/>
                <a:ea typeface="Nunito"/>
                <a:cs typeface="Nunito"/>
                <a:sym typeface="Nunito"/>
              </a:rPr>
              <a:t>STEPS:</a:t>
            </a:r>
            <a:endParaRPr sz="1700">
              <a:solidFill>
                <a:schemeClr val="dk1"/>
              </a:solidFill>
              <a:latin typeface="Nunito"/>
              <a:ea typeface="Nunito"/>
              <a:cs typeface="Nunito"/>
              <a:sym typeface="Nunito"/>
            </a:endParaRPr>
          </a:p>
          <a:p>
            <a:pPr marL="457200" lvl="0" indent="-323850" algn="l" rtl="0">
              <a:spcBef>
                <a:spcPts val="0"/>
              </a:spcBef>
              <a:spcAft>
                <a:spcPts val="0"/>
              </a:spcAft>
              <a:buClr>
                <a:schemeClr val="dk1"/>
              </a:buClr>
              <a:buSzPts val="1500"/>
              <a:buFont typeface="Nunito"/>
              <a:buChar char="●"/>
            </a:pPr>
            <a:r>
              <a:rPr lang="en" sz="1500">
                <a:solidFill>
                  <a:schemeClr val="dk1"/>
                </a:solidFill>
                <a:latin typeface="Nunito"/>
                <a:ea typeface="Nunito"/>
                <a:cs typeface="Nunito"/>
                <a:sym typeface="Nunito"/>
              </a:rPr>
              <a:t>Identify current network of TGs in our regions of interest (ROI)</a:t>
            </a:r>
            <a:endParaRPr sz="1500">
              <a:solidFill>
                <a:schemeClr val="dk1"/>
              </a:solidFill>
              <a:latin typeface="Nunito"/>
              <a:ea typeface="Nunito"/>
              <a:cs typeface="Nunito"/>
              <a:sym typeface="Nunito"/>
            </a:endParaRPr>
          </a:p>
          <a:p>
            <a:pPr marL="457200" lvl="0" indent="-323850" algn="l" rtl="0">
              <a:spcBef>
                <a:spcPts val="0"/>
              </a:spcBef>
              <a:spcAft>
                <a:spcPts val="0"/>
              </a:spcAft>
              <a:buClr>
                <a:schemeClr val="dk1"/>
              </a:buClr>
              <a:buSzPts val="1500"/>
              <a:buFont typeface="Nunito"/>
              <a:buChar char="●"/>
            </a:pPr>
            <a:r>
              <a:rPr lang="en" sz="1500">
                <a:solidFill>
                  <a:schemeClr val="dk1"/>
                </a:solidFill>
                <a:latin typeface="Nunito"/>
                <a:ea typeface="Nunito"/>
                <a:cs typeface="Nunito"/>
                <a:sym typeface="Nunito"/>
              </a:rPr>
              <a:t>Compare ECCO and TG data recorded:</a:t>
            </a:r>
            <a:endParaRPr sz="1500">
              <a:solidFill>
                <a:schemeClr val="dk1"/>
              </a:solidFill>
              <a:latin typeface="Nunito"/>
              <a:ea typeface="Nunito"/>
              <a:cs typeface="Nunito"/>
              <a:sym typeface="Nunito"/>
            </a:endParaRPr>
          </a:p>
          <a:p>
            <a:pPr marL="914400" lvl="1" indent="-323850" algn="l" rtl="0">
              <a:spcBef>
                <a:spcPts val="0"/>
              </a:spcBef>
              <a:spcAft>
                <a:spcPts val="0"/>
              </a:spcAft>
              <a:buClr>
                <a:schemeClr val="dk1"/>
              </a:buClr>
              <a:buSzPts val="1500"/>
              <a:buFont typeface="Nunito"/>
              <a:buChar char="○"/>
            </a:pPr>
            <a:r>
              <a:rPr lang="en" sz="1500">
                <a:solidFill>
                  <a:schemeClr val="dk1"/>
                </a:solidFill>
                <a:latin typeface="Nunito"/>
                <a:ea typeface="Nunito"/>
                <a:cs typeface="Nunito"/>
                <a:sym typeface="Nunito"/>
              </a:rPr>
              <a:t>one month of data, one month </a:t>
            </a:r>
            <a:r>
              <a:rPr lang="en" sz="1500" i="1">
                <a:solidFill>
                  <a:schemeClr val="dk1"/>
                </a:solidFill>
                <a:latin typeface="Nunito"/>
                <a:ea typeface="Nunito"/>
                <a:cs typeface="Nunito"/>
                <a:sym typeface="Nunito"/>
              </a:rPr>
              <a:t>prior</a:t>
            </a:r>
            <a:r>
              <a:rPr lang="en" sz="1500">
                <a:solidFill>
                  <a:schemeClr val="dk1"/>
                </a:solidFill>
                <a:latin typeface="Nunito"/>
                <a:ea typeface="Nunito"/>
                <a:cs typeface="Nunito"/>
                <a:sym typeface="Nunito"/>
              </a:rPr>
              <a:t> to the beginning of extreme weather events</a:t>
            </a:r>
            <a:endParaRPr sz="1500">
              <a:solidFill>
                <a:schemeClr val="dk1"/>
              </a:solidFill>
              <a:latin typeface="Nunito"/>
              <a:ea typeface="Nunito"/>
              <a:cs typeface="Nunito"/>
              <a:sym typeface="Nunito"/>
            </a:endParaRPr>
          </a:p>
          <a:p>
            <a:pPr marL="914400" lvl="1" indent="-323850" algn="l" rtl="0">
              <a:spcBef>
                <a:spcPts val="0"/>
              </a:spcBef>
              <a:spcAft>
                <a:spcPts val="0"/>
              </a:spcAft>
              <a:buClr>
                <a:schemeClr val="dk1"/>
              </a:buClr>
              <a:buSzPts val="1500"/>
              <a:buFont typeface="Nunito"/>
              <a:buChar char="○"/>
            </a:pPr>
            <a:r>
              <a:rPr lang="en" sz="1500">
                <a:solidFill>
                  <a:schemeClr val="dk1"/>
                </a:solidFill>
                <a:latin typeface="Nunito"/>
                <a:ea typeface="Nunito"/>
                <a:cs typeface="Nunito"/>
                <a:sym typeface="Nunito"/>
              </a:rPr>
              <a:t>during the extreme weather events</a:t>
            </a:r>
            <a:endParaRPr sz="1500">
              <a:solidFill>
                <a:schemeClr val="dk1"/>
              </a:solidFill>
              <a:latin typeface="Nunito"/>
              <a:ea typeface="Nunito"/>
              <a:cs typeface="Nunito"/>
              <a:sym typeface="Nunito"/>
            </a:endParaRPr>
          </a:p>
          <a:p>
            <a:pPr marL="914400" lvl="1" indent="-323850" algn="l" rtl="0">
              <a:spcBef>
                <a:spcPts val="0"/>
              </a:spcBef>
              <a:spcAft>
                <a:spcPts val="0"/>
              </a:spcAft>
              <a:buClr>
                <a:schemeClr val="dk1"/>
              </a:buClr>
              <a:buSzPts val="1500"/>
              <a:buFont typeface="Nunito"/>
              <a:buChar char="○"/>
            </a:pPr>
            <a:r>
              <a:rPr lang="en" sz="1500">
                <a:solidFill>
                  <a:schemeClr val="dk1"/>
                </a:solidFill>
                <a:latin typeface="Nunito"/>
                <a:ea typeface="Nunito"/>
                <a:cs typeface="Nunito"/>
                <a:sym typeface="Nunito"/>
              </a:rPr>
              <a:t>one month of data, one month </a:t>
            </a:r>
            <a:r>
              <a:rPr lang="en" sz="1500" i="1">
                <a:solidFill>
                  <a:schemeClr val="dk1"/>
                </a:solidFill>
                <a:latin typeface="Nunito"/>
                <a:ea typeface="Nunito"/>
                <a:cs typeface="Nunito"/>
                <a:sym typeface="Nunito"/>
              </a:rPr>
              <a:t>after</a:t>
            </a:r>
            <a:r>
              <a:rPr lang="en" sz="1500">
                <a:solidFill>
                  <a:schemeClr val="dk1"/>
                </a:solidFill>
                <a:latin typeface="Nunito"/>
                <a:ea typeface="Nunito"/>
                <a:cs typeface="Nunito"/>
                <a:sym typeface="Nunito"/>
              </a:rPr>
              <a:t> the end of the extreme weather events</a:t>
            </a:r>
            <a:endParaRPr sz="1500">
              <a:solidFill>
                <a:schemeClr val="dk1"/>
              </a:solidFill>
              <a:latin typeface="Nunito"/>
              <a:ea typeface="Nunito"/>
              <a:cs typeface="Nunito"/>
              <a:sym typeface="Nunito"/>
            </a:endParaRPr>
          </a:p>
          <a:p>
            <a:pPr marL="457200" lvl="0" indent="-323850" algn="l" rtl="0">
              <a:spcBef>
                <a:spcPts val="0"/>
              </a:spcBef>
              <a:spcAft>
                <a:spcPts val="0"/>
              </a:spcAft>
              <a:buClr>
                <a:schemeClr val="dk1"/>
              </a:buClr>
              <a:buSzPts val="1500"/>
              <a:buFont typeface="Nunito"/>
              <a:buChar char="●"/>
            </a:pPr>
            <a:r>
              <a:rPr lang="en" sz="1500">
                <a:solidFill>
                  <a:schemeClr val="dk1"/>
                </a:solidFill>
                <a:latin typeface="Nunito"/>
                <a:ea typeface="Nunito"/>
                <a:cs typeface="Nunito"/>
                <a:sym typeface="Nunito"/>
              </a:rPr>
              <a:t>Determine the correlation/linear relationship between the ECCO and TG data</a:t>
            </a:r>
            <a:endParaRPr sz="1500">
              <a:solidFill>
                <a:schemeClr val="dk1"/>
              </a:solidFill>
              <a:latin typeface="Nunito"/>
              <a:ea typeface="Nunito"/>
              <a:cs typeface="Nunito"/>
              <a:sym typeface="Nunito"/>
            </a:endParaRPr>
          </a:p>
          <a:p>
            <a:pPr marL="0" lvl="0" indent="0" algn="l" rtl="0">
              <a:spcBef>
                <a:spcPts val="0"/>
              </a:spcBef>
              <a:spcAft>
                <a:spcPts val="0"/>
              </a:spcAft>
              <a:buNone/>
            </a:pPr>
            <a:endParaRPr sz="1500">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Selected Storms</a:t>
            </a:r>
            <a:endParaRPr/>
          </a:p>
        </p:txBody>
      </p:sp>
      <p:sp>
        <p:nvSpPr>
          <p:cNvPr id="119" name="Google Shape;119;p22"/>
          <p:cNvSpPr txBox="1">
            <a:spLocks noGrp="1"/>
          </p:cNvSpPr>
          <p:nvPr>
            <p:ph type="body" idx="1"/>
          </p:nvPr>
        </p:nvSpPr>
        <p:spPr>
          <a:xfrm>
            <a:off x="95963" y="1226100"/>
            <a:ext cx="3045300" cy="3416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1650"/>
              <a:t>Hurricane Sandy</a:t>
            </a:r>
            <a:endParaRPr sz="1650"/>
          </a:p>
          <a:p>
            <a:pPr marL="0" lvl="0" indent="0" algn="l" rtl="0">
              <a:lnSpc>
                <a:spcPct val="100000"/>
              </a:lnSpc>
              <a:spcBef>
                <a:spcPts val="0"/>
              </a:spcBef>
              <a:spcAft>
                <a:spcPts val="0"/>
              </a:spcAft>
              <a:buNone/>
            </a:pPr>
            <a:r>
              <a:rPr lang="en" sz="1650"/>
              <a:t>New Jersey</a:t>
            </a:r>
            <a:endParaRPr sz="1650"/>
          </a:p>
          <a:p>
            <a:pPr marL="457200" lvl="0" indent="0" algn="l" rtl="0">
              <a:lnSpc>
                <a:spcPct val="100000"/>
              </a:lnSpc>
              <a:spcBef>
                <a:spcPts val="0"/>
              </a:spcBef>
              <a:spcAft>
                <a:spcPts val="0"/>
              </a:spcAft>
              <a:buNone/>
            </a:pPr>
            <a:r>
              <a:rPr lang="en" sz="1350"/>
              <a:t>Full Moon-Spring Tide</a:t>
            </a:r>
            <a:endParaRPr sz="1350"/>
          </a:p>
          <a:p>
            <a:pPr marL="457200" lvl="0" indent="0" algn="l" rtl="0">
              <a:lnSpc>
                <a:spcPct val="100000"/>
              </a:lnSpc>
              <a:spcBef>
                <a:spcPts val="0"/>
              </a:spcBef>
              <a:spcAft>
                <a:spcPts val="0"/>
              </a:spcAft>
              <a:buNone/>
            </a:pPr>
            <a:r>
              <a:rPr lang="en" sz="1350"/>
              <a:t>Landfall 30/10/2012 00Z</a:t>
            </a:r>
            <a:endParaRPr sz="1350"/>
          </a:p>
          <a:p>
            <a:pPr marL="914400" lvl="0" indent="0" algn="l" rtl="0">
              <a:spcBef>
                <a:spcPts val="0"/>
              </a:spcBef>
              <a:spcAft>
                <a:spcPts val="0"/>
              </a:spcAft>
              <a:buNone/>
            </a:pPr>
            <a:endParaRPr/>
          </a:p>
          <a:p>
            <a:pPr marL="914400" lvl="0" indent="0" algn="l" rtl="0">
              <a:spcBef>
                <a:spcPts val="1200"/>
              </a:spcBef>
              <a:spcAft>
                <a:spcPts val="0"/>
              </a:spcAft>
              <a:buNone/>
            </a:pPr>
            <a:endParaRPr sz="1400"/>
          </a:p>
          <a:p>
            <a:pPr marL="914400" lvl="0" indent="0" algn="l" rtl="0">
              <a:spcBef>
                <a:spcPts val="1200"/>
              </a:spcBef>
              <a:spcAft>
                <a:spcPts val="0"/>
              </a:spcAft>
              <a:buNone/>
            </a:pPr>
            <a:endParaRPr sz="1400"/>
          </a:p>
          <a:p>
            <a:pPr marL="0" lvl="0" indent="0" algn="l" rtl="0">
              <a:spcBef>
                <a:spcPts val="1200"/>
              </a:spcBef>
              <a:spcAft>
                <a:spcPts val="1200"/>
              </a:spcAft>
              <a:buNone/>
            </a:pPr>
            <a:r>
              <a:rPr lang="en" sz="1150">
                <a:solidFill>
                  <a:schemeClr val="dk1"/>
                </a:solidFill>
                <a:latin typeface="Roboto"/>
                <a:ea typeface="Roboto"/>
                <a:cs typeface="Roboto"/>
                <a:sym typeface="Roboto"/>
              </a:rPr>
              <a:t>     </a:t>
            </a:r>
            <a:endParaRPr/>
          </a:p>
        </p:txBody>
      </p:sp>
      <p:pic>
        <p:nvPicPr>
          <p:cNvPr id="120" name="Google Shape;120;p22"/>
          <p:cNvPicPr preferRelativeResize="0"/>
          <p:nvPr/>
        </p:nvPicPr>
        <p:blipFill>
          <a:blip r:embed="rId3">
            <a:alphaModFix/>
          </a:blip>
          <a:stretch>
            <a:fillRect/>
          </a:stretch>
        </p:blipFill>
        <p:spPr>
          <a:xfrm>
            <a:off x="3141250" y="2370375"/>
            <a:ext cx="2356243" cy="2327725"/>
          </a:xfrm>
          <a:prstGeom prst="rect">
            <a:avLst/>
          </a:prstGeom>
          <a:noFill/>
          <a:ln>
            <a:noFill/>
          </a:ln>
        </p:spPr>
      </p:pic>
      <p:sp>
        <p:nvSpPr>
          <p:cNvPr id="121" name="Google Shape;121;p22"/>
          <p:cNvSpPr txBox="1">
            <a:spLocks noGrp="1"/>
          </p:cNvSpPr>
          <p:nvPr>
            <p:ph type="body" idx="1"/>
          </p:nvPr>
        </p:nvSpPr>
        <p:spPr>
          <a:xfrm>
            <a:off x="5840713" y="1226100"/>
            <a:ext cx="3327600" cy="25257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1650"/>
              <a:t>Typhoon Ketsana, Philippines and Vietnam</a:t>
            </a:r>
            <a:endParaRPr sz="1650"/>
          </a:p>
          <a:p>
            <a:pPr marL="457200" lvl="0" indent="-314325" algn="l" rtl="0">
              <a:lnSpc>
                <a:spcPct val="100000"/>
              </a:lnSpc>
              <a:spcBef>
                <a:spcPts val="0"/>
              </a:spcBef>
              <a:spcAft>
                <a:spcPts val="0"/>
              </a:spcAft>
              <a:buSzPts val="1350"/>
              <a:buChar char="●"/>
            </a:pPr>
            <a:r>
              <a:rPr lang="en" sz="1350"/>
              <a:t>Half moon waxing-Neap Tide</a:t>
            </a:r>
            <a:endParaRPr sz="1350"/>
          </a:p>
          <a:p>
            <a:pPr marL="457200" lvl="0" indent="-314325" algn="l" rtl="0">
              <a:lnSpc>
                <a:spcPct val="100000"/>
              </a:lnSpc>
              <a:spcBef>
                <a:spcPts val="0"/>
              </a:spcBef>
              <a:spcAft>
                <a:spcPts val="0"/>
              </a:spcAft>
              <a:buSzPts val="1350"/>
              <a:buChar char="●"/>
            </a:pPr>
            <a:r>
              <a:rPr lang="en" sz="1350"/>
              <a:t>Landfall 26/09/2009, 29/09/2009</a:t>
            </a:r>
            <a:endParaRPr sz="1350"/>
          </a:p>
          <a:p>
            <a:pPr marL="914400" lvl="0" indent="0" algn="l" rtl="0">
              <a:spcBef>
                <a:spcPts val="0"/>
              </a:spcBef>
              <a:spcAft>
                <a:spcPts val="0"/>
              </a:spcAft>
              <a:buNone/>
            </a:pPr>
            <a:endParaRPr sz="1400"/>
          </a:p>
          <a:p>
            <a:pPr marL="914400" lvl="0" indent="0" algn="l" rtl="0">
              <a:spcBef>
                <a:spcPts val="1200"/>
              </a:spcBef>
              <a:spcAft>
                <a:spcPts val="0"/>
              </a:spcAft>
              <a:buNone/>
            </a:pPr>
            <a:endParaRPr sz="1400"/>
          </a:p>
          <a:p>
            <a:pPr marL="0" lvl="0" indent="0" algn="l" rtl="0">
              <a:spcBef>
                <a:spcPts val="1200"/>
              </a:spcBef>
              <a:spcAft>
                <a:spcPts val="1200"/>
              </a:spcAft>
              <a:buNone/>
            </a:pPr>
            <a:r>
              <a:rPr lang="en" sz="1150">
                <a:solidFill>
                  <a:schemeClr val="dk1"/>
                </a:solidFill>
                <a:latin typeface="Roboto"/>
                <a:ea typeface="Roboto"/>
                <a:cs typeface="Roboto"/>
                <a:sym typeface="Roboto"/>
              </a:rPr>
              <a:t>     </a:t>
            </a:r>
            <a:endParaRPr/>
          </a:p>
        </p:txBody>
      </p:sp>
      <p:pic>
        <p:nvPicPr>
          <p:cNvPr id="122" name="Google Shape;122;p22"/>
          <p:cNvPicPr preferRelativeResize="0"/>
          <p:nvPr/>
        </p:nvPicPr>
        <p:blipFill>
          <a:blip r:embed="rId4">
            <a:alphaModFix/>
          </a:blip>
          <a:stretch>
            <a:fillRect/>
          </a:stretch>
        </p:blipFill>
        <p:spPr>
          <a:xfrm>
            <a:off x="6277450" y="2370375"/>
            <a:ext cx="2356250" cy="2324587"/>
          </a:xfrm>
          <a:prstGeom prst="rect">
            <a:avLst/>
          </a:prstGeom>
          <a:noFill/>
          <a:ln>
            <a:noFill/>
          </a:ln>
        </p:spPr>
      </p:pic>
      <p:sp>
        <p:nvSpPr>
          <p:cNvPr id="123" name="Google Shape;123;p22"/>
          <p:cNvSpPr txBox="1"/>
          <p:nvPr/>
        </p:nvSpPr>
        <p:spPr>
          <a:xfrm>
            <a:off x="2963475" y="1226100"/>
            <a:ext cx="2826900" cy="698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50">
                <a:solidFill>
                  <a:schemeClr val="dk2"/>
                </a:solidFill>
                <a:latin typeface="Nunito Medium"/>
                <a:ea typeface="Nunito Medium"/>
                <a:cs typeface="Nunito Medium"/>
                <a:sym typeface="Nunito Medium"/>
              </a:rPr>
              <a:t>Hurricane Maria, PR and Caribbean</a:t>
            </a:r>
            <a:endParaRPr sz="1200">
              <a:solidFill>
                <a:schemeClr val="dk2"/>
              </a:solidFill>
              <a:latin typeface="Nunito Medium"/>
              <a:ea typeface="Nunito Medium"/>
              <a:cs typeface="Nunito Medium"/>
              <a:sym typeface="Nunito Medium"/>
            </a:endParaRPr>
          </a:p>
          <a:p>
            <a:pPr marL="457200" lvl="0" indent="-314325" algn="l" rtl="0">
              <a:lnSpc>
                <a:spcPct val="100000"/>
              </a:lnSpc>
              <a:spcBef>
                <a:spcPts val="0"/>
              </a:spcBef>
              <a:spcAft>
                <a:spcPts val="0"/>
              </a:spcAft>
              <a:buClr>
                <a:schemeClr val="dk2"/>
              </a:buClr>
              <a:buSzPts val="1350"/>
              <a:buFont typeface="Nunito Medium"/>
              <a:buChar char="●"/>
            </a:pPr>
            <a:r>
              <a:rPr lang="en" sz="1350">
                <a:solidFill>
                  <a:schemeClr val="dk2"/>
                </a:solidFill>
                <a:latin typeface="Nunito Medium"/>
                <a:ea typeface="Nunito Medium"/>
                <a:cs typeface="Nunito Medium"/>
                <a:sym typeface="Nunito Medium"/>
              </a:rPr>
              <a:t>New Moon-Spring Tide</a:t>
            </a:r>
            <a:endParaRPr sz="1350">
              <a:solidFill>
                <a:schemeClr val="dk2"/>
              </a:solidFill>
              <a:latin typeface="Nunito Medium"/>
              <a:ea typeface="Nunito Medium"/>
              <a:cs typeface="Nunito Medium"/>
              <a:sym typeface="Nunito Medium"/>
            </a:endParaRPr>
          </a:p>
          <a:p>
            <a:pPr marL="457200" lvl="0" indent="-314325" algn="l" rtl="0">
              <a:lnSpc>
                <a:spcPct val="100000"/>
              </a:lnSpc>
              <a:spcBef>
                <a:spcPts val="0"/>
              </a:spcBef>
              <a:spcAft>
                <a:spcPts val="0"/>
              </a:spcAft>
              <a:buClr>
                <a:schemeClr val="dk2"/>
              </a:buClr>
              <a:buSzPts val="1350"/>
              <a:buFont typeface="Nunito Medium"/>
              <a:buChar char="●"/>
            </a:pPr>
            <a:r>
              <a:rPr lang="en" sz="1350">
                <a:solidFill>
                  <a:schemeClr val="dk2"/>
                </a:solidFill>
                <a:latin typeface="Nunito Medium"/>
                <a:ea typeface="Nunito Medium"/>
                <a:cs typeface="Nunito Medium"/>
                <a:sym typeface="Nunito Medium"/>
              </a:rPr>
              <a:t>Landfall 20/9/2017 10Z</a:t>
            </a:r>
            <a:endParaRPr sz="1350"/>
          </a:p>
        </p:txBody>
      </p:sp>
      <p:pic>
        <p:nvPicPr>
          <p:cNvPr id="124" name="Google Shape;124;p22"/>
          <p:cNvPicPr preferRelativeResize="0"/>
          <p:nvPr/>
        </p:nvPicPr>
        <p:blipFill>
          <a:blip r:embed="rId5">
            <a:alphaModFix/>
          </a:blip>
          <a:stretch>
            <a:fillRect/>
          </a:stretch>
        </p:blipFill>
        <p:spPr>
          <a:xfrm>
            <a:off x="286150" y="2370375"/>
            <a:ext cx="2323649" cy="2327729"/>
          </a:xfrm>
          <a:prstGeom prst="rect">
            <a:avLst/>
          </a:prstGeom>
          <a:noFill/>
          <a:ln>
            <a:noFill/>
          </a:ln>
        </p:spPr>
      </p:pic>
      <p:sp>
        <p:nvSpPr>
          <p:cNvPr id="125" name="Google Shape;125;p22"/>
          <p:cNvSpPr txBox="1"/>
          <p:nvPr/>
        </p:nvSpPr>
        <p:spPr>
          <a:xfrm>
            <a:off x="236125" y="4590000"/>
            <a:ext cx="8777400" cy="86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i="1"/>
              <a:t>Satellite imagery near maximum intensity of Hurricane Sandy, Maria, and Typhoon Ketsana</a:t>
            </a:r>
            <a:endParaRPr sz="600" i="1"/>
          </a:p>
          <a:p>
            <a:pPr marL="0" lvl="0" indent="0" algn="l" rtl="0">
              <a:spcBef>
                <a:spcPts val="0"/>
              </a:spcBef>
              <a:spcAft>
                <a:spcPts val="0"/>
              </a:spcAft>
              <a:buNone/>
            </a:pPr>
            <a:r>
              <a:rPr lang="en" sz="600" i="1"/>
              <a:t> from K</a:t>
            </a:r>
            <a:r>
              <a:rPr lang="en" sz="600" i="1">
                <a:solidFill>
                  <a:schemeClr val="dk1"/>
                </a:solidFill>
              </a:rPr>
              <a:t>napp, K. R., H. J. Diamond, J. P. Kossin, M. C. Kruk, C. J. Schreck, 2018: International Best Track Archive for Climate Stewardship (IBTrACS) Project, Version 4. [2012296N14283]. NOAA National Centers for Environmental Information.</a:t>
            </a:r>
            <a:r>
              <a:rPr lang="en" sz="600" i="1">
                <a:solidFill>
                  <a:schemeClr val="dk1"/>
                </a:solidFill>
                <a:uFill>
                  <a:noFill/>
                </a:uFill>
                <a:hlinkClick r:id="rId6">
                  <a:extLst>
                    <a:ext uri="{A12FA001-AC4F-418D-AE19-62706E023703}">
                      <ahyp:hlinkClr xmlns:ahyp="http://schemas.microsoft.com/office/drawing/2018/hyperlinkcolor" val="tx"/>
                    </a:ext>
                  </a:extLst>
                </a:hlinkClick>
              </a:rPr>
              <a:t> </a:t>
            </a:r>
            <a:r>
              <a:rPr lang="en" sz="600" i="1" u="sng">
                <a:solidFill>
                  <a:schemeClr val="hlink"/>
                </a:solidFill>
                <a:hlinkClick r:id="rId6"/>
              </a:rPr>
              <a:t>doi:10.25921/82ty-9e16</a:t>
            </a:r>
            <a:r>
              <a:rPr lang="en" sz="600" i="1">
                <a:solidFill>
                  <a:schemeClr val="dk1"/>
                </a:solidFill>
              </a:rPr>
              <a:t> [27/7/2023]</a:t>
            </a:r>
            <a:endParaRPr sz="600" i="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3"/>
          <p:cNvSpPr txBox="1">
            <a:spLocks noGrp="1"/>
          </p:cNvSpPr>
          <p:nvPr>
            <p:ph type="title"/>
          </p:nvPr>
        </p:nvSpPr>
        <p:spPr>
          <a:xfrm>
            <a:off x="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Hurricane Sandy</a:t>
            </a:r>
            <a:endParaRPr/>
          </a:p>
        </p:txBody>
      </p:sp>
      <p:pic>
        <p:nvPicPr>
          <p:cNvPr id="131" name="Google Shape;131;p23"/>
          <p:cNvPicPr preferRelativeResize="0"/>
          <p:nvPr/>
        </p:nvPicPr>
        <p:blipFill>
          <a:blip r:embed="rId3">
            <a:alphaModFix/>
          </a:blip>
          <a:stretch>
            <a:fillRect/>
          </a:stretch>
        </p:blipFill>
        <p:spPr>
          <a:xfrm>
            <a:off x="0" y="506375"/>
            <a:ext cx="6472000" cy="2672175"/>
          </a:xfrm>
          <a:prstGeom prst="rect">
            <a:avLst/>
          </a:prstGeom>
          <a:noFill/>
          <a:ln>
            <a:noFill/>
          </a:ln>
        </p:spPr>
      </p:pic>
      <p:pic>
        <p:nvPicPr>
          <p:cNvPr id="132" name="Google Shape;132;p23"/>
          <p:cNvPicPr preferRelativeResize="0"/>
          <p:nvPr/>
        </p:nvPicPr>
        <p:blipFill>
          <a:blip r:embed="rId4">
            <a:alphaModFix/>
          </a:blip>
          <a:stretch>
            <a:fillRect/>
          </a:stretch>
        </p:blipFill>
        <p:spPr>
          <a:xfrm>
            <a:off x="4966475" y="1750325"/>
            <a:ext cx="4177525" cy="3085824"/>
          </a:xfrm>
          <a:prstGeom prst="rect">
            <a:avLst/>
          </a:prstGeom>
          <a:noFill/>
          <a:ln>
            <a:noFill/>
          </a:ln>
        </p:spPr>
      </p:pic>
      <p:pic>
        <p:nvPicPr>
          <p:cNvPr id="133" name="Google Shape;133;p23"/>
          <p:cNvPicPr preferRelativeResize="0"/>
          <p:nvPr/>
        </p:nvPicPr>
        <p:blipFill rotWithShape="1">
          <a:blip r:embed="rId5">
            <a:alphaModFix amt="48000"/>
          </a:blip>
          <a:srcRect l="19910" r="6888" b="6890"/>
          <a:stretch/>
        </p:blipFill>
        <p:spPr>
          <a:xfrm>
            <a:off x="4780450" y="2142175"/>
            <a:ext cx="3934700" cy="28329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4"/>
          <p:cNvSpPr txBox="1">
            <a:spLocks noGrp="1"/>
          </p:cNvSpPr>
          <p:nvPr>
            <p:ph type="title"/>
          </p:nvPr>
        </p:nvSpPr>
        <p:spPr>
          <a:xfrm>
            <a:off x="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Hurricane Maria</a:t>
            </a:r>
            <a:endParaRPr/>
          </a:p>
        </p:txBody>
      </p:sp>
      <p:pic>
        <p:nvPicPr>
          <p:cNvPr id="139" name="Google Shape;139;p24"/>
          <p:cNvPicPr preferRelativeResize="0"/>
          <p:nvPr/>
        </p:nvPicPr>
        <p:blipFill>
          <a:blip r:embed="rId3">
            <a:alphaModFix/>
          </a:blip>
          <a:stretch>
            <a:fillRect/>
          </a:stretch>
        </p:blipFill>
        <p:spPr>
          <a:xfrm>
            <a:off x="0" y="572700"/>
            <a:ext cx="5782674" cy="2350150"/>
          </a:xfrm>
          <a:prstGeom prst="rect">
            <a:avLst/>
          </a:prstGeom>
          <a:noFill/>
          <a:ln>
            <a:noFill/>
          </a:ln>
        </p:spPr>
      </p:pic>
      <p:pic>
        <p:nvPicPr>
          <p:cNvPr id="140" name="Google Shape;140;p24"/>
          <p:cNvPicPr preferRelativeResize="0"/>
          <p:nvPr/>
        </p:nvPicPr>
        <p:blipFill>
          <a:blip r:embed="rId4">
            <a:alphaModFix/>
          </a:blip>
          <a:stretch>
            <a:fillRect/>
          </a:stretch>
        </p:blipFill>
        <p:spPr>
          <a:xfrm>
            <a:off x="5507375" y="2100325"/>
            <a:ext cx="3636625" cy="2721075"/>
          </a:xfrm>
          <a:prstGeom prst="rect">
            <a:avLst/>
          </a:prstGeom>
          <a:noFill/>
          <a:ln>
            <a:noFill/>
          </a:ln>
        </p:spPr>
      </p:pic>
      <p:pic>
        <p:nvPicPr>
          <p:cNvPr id="141" name="Google Shape;141;p24"/>
          <p:cNvPicPr preferRelativeResize="0"/>
          <p:nvPr/>
        </p:nvPicPr>
        <p:blipFill rotWithShape="1">
          <a:blip r:embed="rId5">
            <a:alphaModFix amt="43000"/>
          </a:blip>
          <a:srcRect l="10376" t="9533" r="12188" b="5949"/>
          <a:stretch/>
        </p:blipFill>
        <p:spPr>
          <a:xfrm>
            <a:off x="5452300" y="1905925"/>
            <a:ext cx="3068300" cy="30847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5"/>
          <p:cNvSpPr txBox="1">
            <a:spLocks noGrp="1"/>
          </p:cNvSpPr>
          <p:nvPr>
            <p:ph type="title"/>
          </p:nvPr>
        </p:nvSpPr>
        <p:spPr>
          <a:xfrm>
            <a:off x="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Typhoon Ketsana</a:t>
            </a:r>
            <a:endParaRPr/>
          </a:p>
        </p:txBody>
      </p:sp>
      <p:pic>
        <p:nvPicPr>
          <p:cNvPr id="147" name="Google Shape;147;p25"/>
          <p:cNvPicPr preferRelativeResize="0"/>
          <p:nvPr/>
        </p:nvPicPr>
        <p:blipFill>
          <a:blip r:embed="rId3">
            <a:alphaModFix/>
          </a:blip>
          <a:stretch>
            <a:fillRect/>
          </a:stretch>
        </p:blipFill>
        <p:spPr>
          <a:xfrm>
            <a:off x="0" y="572700"/>
            <a:ext cx="5815499" cy="2330475"/>
          </a:xfrm>
          <a:prstGeom prst="rect">
            <a:avLst/>
          </a:prstGeom>
          <a:noFill/>
          <a:ln>
            <a:noFill/>
          </a:ln>
        </p:spPr>
      </p:pic>
      <p:pic>
        <p:nvPicPr>
          <p:cNvPr id="148" name="Google Shape;148;p25"/>
          <p:cNvPicPr preferRelativeResize="0"/>
          <p:nvPr/>
        </p:nvPicPr>
        <p:blipFill>
          <a:blip r:embed="rId4">
            <a:alphaModFix/>
          </a:blip>
          <a:stretch>
            <a:fillRect/>
          </a:stretch>
        </p:blipFill>
        <p:spPr>
          <a:xfrm>
            <a:off x="5143500" y="1804200"/>
            <a:ext cx="4000500" cy="3025350"/>
          </a:xfrm>
          <a:prstGeom prst="rect">
            <a:avLst/>
          </a:prstGeom>
          <a:noFill/>
          <a:ln>
            <a:noFill/>
          </a:ln>
        </p:spPr>
      </p:pic>
      <p:pic>
        <p:nvPicPr>
          <p:cNvPr id="149" name="Google Shape;149;p25"/>
          <p:cNvPicPr preferRelativeResize="0"/>
          <p:nvPr/>
        </p:nvPicPr>
        <p:blipFill rotWithShape="1">
          <a:blip r:embed="rId5">
            <a:alphaModFix amt="37000"/>
          </a:blip>
          <a:srcRect l="48362" t="52203" r="13196" b="21121"/>
          <a:stretch/>
        </p:blipFill>
        <p:spPr>
          <a:xfrm>
            <a:off x="4675250" y="2031475"/>
            <a:ext cx="4669950" cy="22559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6"/>
          <p:cNvPicPr preferRelativeResize="0"/>
          <p:nvPr/>
        </p:nvPicPr>
        <p:blipFill>
          <a:blip r:embed="rId3">
            <a:alphaModFix/>
          </a:blip>
          <a:stretch>
            <a:fillRect/>
          </a:stretch>
        </p:blipFill>
        <p:spPr>
          <a:xfrm>
            <a:off x="2802250" y="73575"/>
            <a:ext cx="4342872" cy="2044325"/>
          </a:xfrm>
          <a:prstGeom prst="rect">
            <a:avLst/>
          </a:prstGeom>
          <a:noFill/>
          <a:ln>
            <a:noFill/>
          </a:ln>
        </p:spPr>
      </p:pic>
      <p:sp>
        <p:nvSpPr>
          <p:cNvPr id="155" name="Google Shape;155;p26"/>
          <p:cNvSpPr txBox="1">
            <a:spLocks noGrp="1"/>
          </p:cNvSpPr>
          <p:nvPr>
            <p:ph type="title"/>
          </p:nvPr>
        </p:nvSpPr>
        <p:spPr>
          <a:xfrm>
            <a:off x="59925" y="208175"/>
            <a:ext cx="2044200" cy="2211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t>Normalized time series </a:t>
            </a:r>
            <a:br>
              <a:rPr lang="en" sz="2400"/>
            </a:br>
            <a:br>
              <a:rPr lang="en" sz="2400"/>
            </a:br>
            <a:r>
              <a:rPr lang="en" sz="2400"/>
              <a:t>ECCO &amp; TG</a:t>
            </a:r>
            <a:endParaRPr sz="2400"/>
          </a:p>
        </p:txBody>
      </p:sp>
      <p:pic>
        <p:nvPicPr>
          <p:cNvPr id="156" name="Google Shape;156;p26"/>
          <p:cNvPicPr preferRelativeResize="0"/>
          <p:nvPr/>
        </p:nvPicPr>
        <p:blipFill>
          <a:blip r:embed="rId4">
            <a:alphaModFix/>
          </a:blip>
          <a:stretch>
            <a:fillRect/>
          </a:stretch>
        </p:blipFill>
        <p:spPr>
          <a:xfrm>
            <a:off x="133859" y="2197087"/>
            <a:ext cx="4252230" cy="1927700"/>
          </a:xfrm>
          <a:prstGeom prst="rect">
            <a:avLst/>
          </a:prstGeom>
          <a:noFill/>
          <a:ln>
            <a:noFill/>
          </a:ln>
        </p:spPr>
      </p:pic>
      <p:pic>
        <p:nvPicPr>
          <p:cNvPr id="157" name="Google Shape;157;p26"/>
          <p:cNvPicPr preferRelativeResize="0"/>
          <p:nvPr/>
        </p:nvPicPr>
        <p:blipFill>
          <a:blip r:embed="rId5">
            <a:alphaModFix/>
          </a:blip>
          <a:stretch>
            <a:fillRect/>
          </a:stretch>
        </p:blipFill>
        <p:spPr>
          <a:xfrm>
            <a:off x="4309900" y="2197075"/>
            <a:ext cx="4447899" cy="2044325"/>
          </a:xfrm>
          <a:prstGeom prst="rect">
            <a:avLst/>
          </a:prstGeom>
          <a:noFill/>
          <a:ln>
            <a:noFill/>
          </a:ln>
        </p:spPr>
      </p:pic>
      <p:sp>
        <p:nvSpPr>
          <p:cNvPr id="158" name="Google Shape;158;p26"/>
          <p:cNvSpPr/>
          <p:nvPr/>
        </p:nvSpPr>
        <p:spPr>
          <a:xfrm rot="1483496">
            <a:off x="2945355" y="642733"/>
            <a:ext cx="1984639" cy="223232"/>
          </a:xfrm>
          <a:prstGeom prst="rightArrow">
            <a:avLst>
              <a:gd name="adj1" fmla="val 50000"/>
              <a:gd name="adj2" fmla="val 23887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rot="8455578">
            <a:off x="5402909" y="2589034"/>
            <a:ext cx="1984708" cy="223070"/>
          </a:xfrm>
          <a:prstGeom prst="rightArrow">
            <a:avLst>
              <a:gd name="adj1" fmla="val 50000"/>
              <a:gd name="adj2" fmla="val 23887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27"/>
          <p:cNvPicPr preferRelativeResize="0"/>
          <p:nvPr/>
        </p:nvPicPr>
        <p:blipFill>
          <a:blip r:embed="rId3">
            <a:alphaModFix/>
          </a:blip>
          <a:stretch>
            <a:fillRect/>
          </a:stretch>
        </p:blipFill>
        <p:spPr>
          <a:xfrm>
            <a:off x="4550728" y="2403971"/>
            <a:ext cx="4223329" cy="1898050"/>
          </a:xfrm>
          <a:prstGeom prst="rect">
            <a:avLst/>
          </a:prstGeom>
          <a:noFill/>
          <a:ln>
            <a:noFill/>
          </a:ln>
        </p:spPr>
      </p:pic>
      <p:pic>
        <p:nvPicPr>
          <p:cNvPr id="165" name="Google Shape;165;p27"/>
          <p:cNvPicPr preferRelativeResize="0"/>
          <p:nvPr/>
        </p:nvPicPr>
        <p:blipFill>
          <a:blip r:embed="rId4">
            <a:alphaModFix/>
          </a:blip>
          <a:stretch>
            <a:fillRect/>
          </a:stretch>
        </p:blipFill>
        <p:spPr>
          <a:xfrm>
            <a:off x="292300" y="2389146"/>
            <a:ext cx="4258420" cy="1927700"/>
          </a:xfrm>
          <a:prstGeom prst="rect">
            <a:avLst/>
          </a:prstGeom>
          <a:noFill/>
          <a:ln>
            <a:noFill/>
          </a:ln>
        </p:spPr>
      </p:pic>
      <p:pic>
        <p:nvPicPr>
          <p:cNvPr id="166" name="Google Shape;166;p27"/>
          <p:cNvPicPr preferRelativeResize="0"/>
          <p:nvPr/>
        </p:nvPicPr>
        <p:blipFill>
          <a:blip r:embed="rId5">
            <a:alphaModFix/>
          </a:blip>
          <a:stretch>
            <a:fillRect/>
          </a:stretch>
        </p:blipFill>
        <p:spPr>
          <a:xfrm>
            <a:off x="2731681" y="137721"/>
            <a:ext cx="4578166" cy="2125525"/>
          </a:xfrm>
          <a:prstGeom prst="rect">
            <a:avLst/>
          </a:prstGeom>
          <a:noFill/>
          <a:ln>
            <a:noFill/>
          </a:ln>
        </p:spPr>
      </p:pic>
      <p:sp>
        <p:nvSpPr>
          <p:cNvPr id="167" name="Google Shape;167;p27"/>
          <p:cNvSpPr txBox="1">
            <a:spLocks noGrp="1"/>
          </p:cNvSpPr>
          <p:nvPr>
            <p:ph type="title"/>
          </p:nvPr>
        </p:nvSpPr>
        <p:spPr>
          <a:xfrm>
            <a:off x="59925" y="208175"/>
            <a:ext cx="2044200" cy="2211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t>Normalized time series </a:t>
            </a:r>
            <a:br>
              <a:rPr lang="en" sz="2400"/>
            </a:br>
            <a:br>
              <a:rPr lang="en" sz="2400"/>
            </a:br>
            <a:r>
              <a:rPr lang="en" sz="2400"/>
              <a:t>ECCO &amp; TG</a:t>
            </a:r>
            <a:br>
              <a:rPr lang="en" sz="2400"/>
            </a:br>
            <a:r>
              <a:rPr lang="en" sz="1900" i="1"/>
              <a:t>(resampled)</a:t>
            </a:r>
            <a:endParaRPr sz="1900" i="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8"/>
          <p:cNvSpPr txBox="1">
            <a:spLocks noGrp="1"/>
          </p:cNvSpPr>
          <p:nvPr>
            <p:ph type="body" idx="1"/>
          </p:nvPr>
        </p:nvSpPr>
        <p:spPr>
          <a:xfrm>
            <a:off x="0" y="1062000"/>
            <a:ext cx="8633400" cy="2363400"/>
          </a:xfrm>
          <a:prstGeom prst="rect">
            <a:avLst/>
          </a:prstGeom>
        </p:spPr>
        <p:txBody>
          <a:bodyPr spcFirstLastPara="1" wrap="square" lIns="91425" tIns="91425" rIns="91425" bIns="91425" anchor="t" anchorCtr="0">
            <a:normAutofit/>
          </a:bodyPr>
          <a:lstStyle/>
          <a:p>
            <a:pPr marL="457200" lvl="0" indent="-336550" algn="l" rtl="0">
              <a:spcBef>
                <a:spcPts val="0"/>
              </a:spcBef>
              <a:spcAft>
                <a:spcPts val="0"/>
              </a:spcAft>
              <a:buSzPts val="1700"/>
              <a:buChar char="●"/>
            </a:pPr>
            <a:r>
              <a:rPr lang="en" sz="1700"/>
              <a:t>Methods</a:t>
            </a:r>
            <a:endParaRPr sz="1700"/>
          </a:p>
          <a:p>
            <a:pPr marL="914400" lvl="1" indent="-317500" algn="l" rtl="0">
              <a:spcBef>
                <a:spcPts val="0"/>
              </a:spcBef>
              <a:spcAft>
                <a:spcPts val="0"/>
              </a:spcAft>
              <a:buSzPts val="1400"/>
              <a:buChar char="○"/>
            </a:pPr>
            <a:r>
              <a:rPr lang="en"/>
              <a:t>Pearson correlation (assesses linear relationship)</a:t>
            </a:r>
            <a:endParaRPr/>
          </a:p>
          <a:p>
            <a:pPr marL="914400" lvl="1" indent="-317500" algn="l" rtl="0">
              <a:spcBef>
                <a:spcPts val="0"/>
              </a:spcBef>
              <a:spcAft>
                <a:spcPts val="0"/>
              </a:spcAft>
              <a:buSzPts val="1400"/>
              <a:buChar char="○"/>
            </a:pPr>
            <a:r>
              <a:rPr lang="en"/>
              <a:t>Bland-Altman analysis for testing the agreement of two observation procedure</a:t>
            </a:r>
            <a:endParaRPr/>
          </a:p>
        </p:txBody>
      </p:sp>
      <p:sp>
        <p:nvSpPr>
          <p:cNvPr id="173" name="Google Shape;173;p28"/>
          <p:cNvSpPr txBox="1">
            <a:spLocks noGrp="1"/>
          </p:cNvSpPr>
          <p:nvPr>
            <p:ph type="title"/>
          </p:nvPr>
        </p:nvSpPr>
        <p:spPr>
          <a:xfrm>
            <a:off x="311700" y="445025"/>
            <a:ext cx="32094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Correlation Analysis</a:t>
            </a:r>
            <a:endParaRPr/>
          </a:p>
        </p:txBody>
      </p:sp>
      <p:pic>
        <p:nvPicPr>
          <p:cNvPr id="174" name="Google Shape;174;p28"/>
          <p:cNvPicPr preferRelativeResize="0"/>
          <p:nvPr/>
        </p:nvPicPr>
        <p:blipFill>
          <a:blip r:embed="rId3">
            <a:alphaModFix/>
          </a:blip>
          <a:stretch>
            <a:fillRect/>
          </a:stretch>
        </p:blipFill>
        <p:spPr>
          <a:xfrm>
            <a:off x="246851" y="2226167"/>
            <a:ext cx="5085575" cy="2418127"/>
          </a:xfrm>
          <a:prstGeom prst="rect">
            <a:avLst/>
          </a:prstGeom>
          <a:noFill/>
          <a:ln>
            <a:noFill/>
          </a:ln>
        </p:spPr>
      </p:pic>
      <p:sp>
        <p:nvSpPr>
          <p:cNvPr id="175" name="Google Shape;175;p28"/>
          <p:cNvSpPr/>
          <p:nvPr/>
        </p:nvSpPr>
        <p:spPr>
          <a:xfrm>
            <a:off x="280717" y="3096922"/>
            <a:ext cx="5045236" cy="472032"/>
          </a:xfrm>
          <a:prstGeom prst="rect">
            <a:avLst/>
          </a:prstGeom>
          <a:solidFill>
            <a:srgbClr val="FF0000">
              <a:alpha val="1938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280717" y="3938213"/>
            <a:ext cx="5045236" cy="341230"/>
          </a:xfrm>
          <a:prstGeom prst="rect">
            <a:avLst/>
          </a:prstGeom>
          <a:solidFill>
            <a:srgbClr val="FF0000">
              <a:alpha val="1938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 name="Google Shape;177;p28"/>
          <p:cNvPicPr preferRelativeResize="0"/>
          <p:nvPr/>
        </p:nvPicPr>
        <p:blipFill>
          <a:blip r:embed="rId4">
            <a:alphaModFix/>
          </a:blip>
          <a:stretch>
            <a:fillRect/>
          </a:stretch>
        </p:blipFill>
        <p:spPr>
          <a:xfrm>
            <a:off x="5678973" y="2173225"/>
            <a:ext cx="3159253" cy="2524039"/>
          </a:xfrm>
          <a:prstGeom prst="rect">
            <a:avLst/>
          </a:prstGeom>
          <a:noFill/>
          <a:ln>
            <a:noFill/>
          </a:ln>
        </p:spPr>
      </p:pic>
      <p:pic>
        <p:nvPicPr>
          <p:cNvPr id="178" name="Google Shape;178;p28"/>
          <p:cNvPicPr preferRelativeResize="0"/>
          <p:nvPr/>
        </p:nvPicPr>
        <p:blipFill>
          <a:blip r:embed="rId5">
            <a:alphaModFix/>
          </a:blip>
          <a:stretch>
            <a:fillRect/>
          </a:stretch>
        </p:blipFill>
        <p:spPr>
          <a:xfrm>
            <a:off x="5676187" y="2173225"/>
            <a:ext cx="3164825" cy="2524039"/>
          </a:xfrm>
          <a:prstGeom prst="rect">
            <a:avLst/>
          </a:prstGeom>
          <a:noFill/>
          <a:ln>
            <a:noFill/>
          </a:ln>
        </p:spPr>
      </p:pic>
      <p:pic>
        <p:nvPicPr>
          <p:cNvPr id="179" name="Google Shape;179;p28"/>
          <p:cNvPicPr preferRelativeResize="0"/>
          <p:nvPr/>
        </p:nvPicPr>
        <p:blipFill>
          <a:blip r:embed="rId6">
            <a:alphaModFix/>
          </a:blip>
          <a:stretch>
            <a:fillRect/>
          </a:stretch>
        </p:blipFill>
        <p:spPr>
          <a:xfrm>
            <a:off x="5678973" y="2173225"/>
            <a:ext cx="3159253" cy="2524039"/>
          </a:xfrm>
          <a:prstGeom prst="rect">
            <a:avLst/>
          </a:prstGeom>
          <a:noFill/>
          <a:ln>
            <a:noFill/>
          </a:ln>
        </p:spPr>
      </p:pic>
      <p:pic>
        <p:nvPicPr>
          <p:cNvPr id="180" name="Google Shape;180;p28"/>
          <p:cNvPicPr preferRelativeResize="0"/>
          <p:nvPr/>
        </p:nvPicPr>
        <p:blipFill>
          <a:blip r:embed="rId7">
            <a:alphaModFix/>
          </a:blip>
          <a:stretch>
            <a:fillRect/>
          </a:stretch>
        </p:blipFill>
        <p:spPr>
          <a:xfrm>
            <a:off x="5653900" y="2173225"/>
            <a:ext cx="3209400" cy="2524039"/>
          </a:xfrm>
          <a:prstGeom prst="rect">
            <a:avLst/>
          </a:prstGeom>
          <a:noFill/>
          <a:ln>
            <a:noFill/>
          </a:ln>
        </p:spPr>
      </p:pic>
      <p:pic>
        <p:nvPicPr>
          <p:cNvPr id="181" name="Google Shape;181;p28"/>
          <p:cNvPicPr preferRelativeResize="0"/>
          <p:nvPr/>
        </p:nvPicPr>
        <p:blipFill>
          <a:blip r:embed="rId8">
            <a:alphaModFix/>
          </a:blip>
          <a:stretch>
            <a:fillRect/>
          </a:stretch>
        </p:blipFill>
        <p:spPr>
          <a:xfrm>
            <a:off x="5678973" y="2173225"/>
            <a:ext cx="3159253" cy="252403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7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7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7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8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1498</Words>
  <Application>Microsoft Macintosh PowerPoint</Application>
  <PresentationFormat>On-screen Show (16:9)</PresentationFormat>
  <Paragraphs>116</Paragraphs>
  <Slides>18</Slides>
  <Notes>18</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18</vt:i4>
      </vt:variant>
    </vt:vector>
  </HeadingPairs>
  <TitlesOfParts>
    <vt:vector size="26" baseType="lpstr">
      <vt:lpstr>Nunito</vt:lpstr>
      <vt:lpstr>Nunito SemiBold</vt:lpstr>
      <vt:lpstr>Roboto</vt:lpstr>
      <vt:lpstr>Nunito Medium</vt:lpstr>
      <vt:lpstr>Arial</vt:lpstr>
      <vt:lpstr>Proxima Nova</vt:lpstr>
      <vt:lpstr>Simple Light</vt:lpstr>
      <vt:lpstr>Simple Light</vt:lpstr>
      <vt:lpstr>PowerPoint Presentation</vt:lpstr>
      <vt:lpstr>Research Question &amp; Hypothesis</vt:lpstr>
      <vt:lpstr>Selected Storms</vt:lpstr>
      <vt:lpstr>Hurricane Sandy</vt:lpstr>
      <vt:lpstr>Hurricane Maria</vt:lpstr>
      <vt:lpstr>Typhoon Ketsana</vt:lpstr>
      <vt:lpstr>Normalized time series   ECCO &amp; TG</vt:lpstr>
      <vt:lpstr>Normalized time series   ECCO &amp; TG (resampled)</vt:lpstr>
      <vt:lpstr>Correlation Analysis</vt:lpstr>
      <vt:lpstr>Conclusions</vt:lpstr>
      <vt:lpstr>PowerPoint Presentation</vt:lpstr>
      <vt:lpstr>ECCO</vt:lpstr>
      <vt:lpstr>How does ECCO work?  </vt:lpstr>
      <vt:lpstr>What are the benefits of ECCO?   </vt:lpstr>
      <vt:lpstr>What are the limitations of ECCO?     </vt:lpstr>
      <vt:lpstr>What are the limitations of ECCO?     </vt:lpstr>
      <vt:lpstr>Tide Gauge Data     </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Franck Porteous</cp:lastModifiedBy>
  <cp:revision>1</cp:revision>
  <dcterms:modified xsi:type="dcterms:W3CDTF">2023-07-28T23:09:17Z</dcterms:modified>
</cp:coreProperties>
</file>